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161"/>
    <a:srgbClr val="63D8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03"/>
    <p:restoredTop sz="94674"/>
  </p:normalViewPr>
  <p:slideViewPr>
    <p:cSldViewPr snapToGrid="0" snapToObjects="1">
      <p:cViewPr varScale="1">
        <p:scale>
          <a:sx n="144" d="100"/>
          <a:sy n="144" d="100"/>
        </p:scale>
        <p:origin x="2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E9EC7-E094-C240-A455-B3C15F933D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C02834-8B88-0F47-9D31-9FCFD32416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DC064-AAB1-284C-BD65-8C6878F83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7EBC-6AF0-4F4C-9686-01A3C7A4E4F5}" type="datetimeFigureOut">
              <a:rPr lang="en-US" smtClean="0"/>
              <a:t>6/4/19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58B39-F4A3-2943-AB5C-AEAE239BF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B1DF6-22B9-B843-B57A-50E153D51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99B2-1668-EF45-8E53-BAA48EE62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39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28B89-457C-D14C-BE8C-63401CEFA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FC68ED-53F7-4C45-A4EB-BBED4D26E4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841FB-3E66-A243-9FD3-C78CD49EA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7EBC-6AF0-4F4C-9686-01A3C7A4E4F5}" type="datetimeFigureOut">
              <a:rPr lang="en-US" smtClean="0"/>
              <a:t>6/4/19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F4E9A-6489-FF41-BA68-A4CC8DA9A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59CDC-68F9-D24B-A0D0-41390A121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99B2-1668-EF45-8E53-BAA48EE62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59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A3BCB4-1B89-CA42-B3AF-DBA12234AD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CD03AE-72D3-2E48-869C-C5C31B10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BA213-0521-F845-999D-6DBE7A2C2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7EBC-6AF0-4F4C-9686-01A3C7A4E4F5}" type="datetimeFigureOut">
              <a:rPr lang="en-US" smtClean="0"/>
              <a:t>6/4/19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B36D9-BA03-B649-981B-571E4D02D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5C836-1CFA-ED4D-8399-F88D72300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99B2-1668-EF45-8E53-BAA48EE62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6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A3808-1BB5-534D-A1E3-7E7682248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DA6E2-6139-F042-B052-15BDFBC67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C9682-1159-9E40-A67E-29A2B8526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7EBC-6AF0-4F4C-9686-01A3C7A4E4F5}" type="datetimeFigureOut">
              <a:rPr lang="en-US" smtClean="0"/>
              <a:t>6/4/19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C54AC-9663-8040-BE55-DAEA45A9E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153D9-4D39-0D4D-A86E-5AC79F1AC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99B2-1668-EF45-8E53-BAA48EE62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27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8E5C8-A5D9-514A-A881-E0D28669A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B9CED9-7397-104E-B917-700164EC4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E4287-A836-7449-B792-ACCF0604F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7EBC-6AF0-4F4C-9686-01A3C7A4E4F5}" type="datetimeFigureOut">
              <a:rPr lang="en-US" smtClean="0"/>
              <a:t>6/4/19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DF0A7A-240F-E24E-9284-97AF0026A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4A15E-BB50-AB4C-B6E5-4B1273FB9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99B2-1668-EF45-8E53-BAA48EE62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836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91B84-D57E-DC40-848A-7AB1714CB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C0BAD-85D6-9F4A-8DBF-9D5387567C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432BA0-AB54-0341-B583-B3BC7567BF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C965DE-6131-E94E-B243-491D25BEF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7EBC-6AF0-4F4C-9686-01A3C7A4E4F5}" type="datetimeFigureOut">
              <a:rPr lang="en-US" smtClean="0"/>
              <a:t>6/4/19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9F7C00-0FFB-0E4A-80F3-27DC07D4F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3A6447-898D-944D-BEB0-1284F01DE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99B2-1668-EF45-8E53-BAA48EE62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25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8E5A1-C1BA-9449-9237-6E9427E53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DF019-9CF1-8744-8BE3-3076D307A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78C2D6-D8E2-A048-85B5-835F9FB7D0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A02A24-1F4B-024F-A644-BE63E258D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891AF8-423A-5E41-BEFE-821BFB7540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E76801-8E8C-7D40-8670-F7EDC3771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7EBC-6AF0-4F4C-9686-01A3C7A4E4F5}" type="datetimeFigureOut">
              <a:rPr lang="en-US" smtClean="0"/>
              <a:t>6/4/19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0A9069-7F55-CA47-BC1A-E0ABAD766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DE55C8-54A4-A344-8F16-574D6A919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99B2-1668-EF45-8E53-BAA48EE62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29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4ADFD-20AE-8D45-A421-B82B17275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7EFEFD-8835-0C45-81F2-904C3F38B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7EBC-6AF0-4F4C-9686-01A3C7A4E4F5}" type="datetimeFigureOut">
              <a:rPr lang="en-US" smtClean="0"/>
              <a:t>6/4/19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C3295A-F5DE-7D4D-9110-49A5E5A45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90DE87-793F-7643-86A1-7558EA020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99B2-1668-EF45-8E53-BAA48EE62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00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18D9EA-BD07-7B4F-AD38-BEDE4230F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7EBC-6AF0-4F4C-9686-01A3C7A4E4F5}" type="datetimeFigureOut">
              <a:rPr lang="en-US" smtClean="0"/>
              <a:t>6/4/19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FCD529-C643-C744-9661-CD75638F9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6FB53-3D06-9F4F-A4BD-B2796506F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99B2-1668-EF45-8E53-BAA48EE62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89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3E04D-CAC2-BD41-A47C-6361E7D0F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1D48D-5F29-F64B-BA53-E8CDE3755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68D1A-447B-854D-8C2C-06F58D8756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2136BC-3EAB-2846-83E3-055CD6210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7EBC-6AF0-4F4C-9686-01A3C7A4E4F5}" type="datetimeFigureOut">
              <a:rPr lang="en-US" smtClean="0"/>
              <a:t>6/4/19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20A8F9-649B-9E4D-BEC0-81A82B917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5049EA-42F6-0241-846D-8E9BB082F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99B2-1668-EF45-8E53-BAA48EE62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88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609ED-FC51-3B4A-B9F5-F84F7FFE3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A5607D-FF2A-A04B-8454-7B24841F54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FD2CF8-905B-BA40-9EB1-02DEB87A2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28EDA4-3C2C-B746-BF69-BE1AEEF33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7EBC-6AF0-4F4C-9686-01A3C7A4E4F5}" type="datetimeFigureOut">
              <a:rPr lang="en-US" smtClean="0"/>
              <a:t>6/4/19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ADE03D-F866-1943-8702-92D20A52C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1A9BCE-A8DD-5847-A201-717FB48E7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99B2-1668-EF45-8E53-BAA48EE62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744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55E236-6D5F-5748-AD09-18D9B9A4D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EA665-5D82-F343-A8C1-290BE4444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8662A-26A0-6342-B855-3E14914171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D7EBC-6AF0-4F4C-9686-01A3C7A4E4F5}" type="datetimeFigureOut">
              <a:rPr lang="en-US" smtClean="0"/>
              <a:t>6/4/19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83A21-4252-2E4B-B845-A1796A15F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C6EDD-5B67-734C-B06A-EA229AE17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D99B2-1668-EF45-8E53-BAA48EE62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4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Cz1dXFCE9o?feature=oembed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EEaq6F4Jio?feature=oembed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ACCD2-A687-314C-844A-ED2E94975F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49DD47-6A28-4048-B76E-4D2F8C0DF4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9805F2-32C5-E14A-BE53-25C5F6564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61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29170-AB67-004F-B533-9E147A716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FF686B-222A-CD41-9D40-0C3142360C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15656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D8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D7187AE-9D8F-4C4D-ACDD-125704E0FBE5}"/>
              </a:ext>
            </a:extLst>
          </p:cNvPr>
          <p:cNvSpPr/>
          <p:nvPr/>
        </p:nvSpPr>
        <p:spPr>
          <a:xfrm>
            <a:off x="-12440" y="373224"/>
            <a:ext cx="6821613" cy="2529382"/>
          </a:xfrm>
          <a:prstGeom prst="rect">
            <a:avLst/>
          </a:prstGeom>
          <a:solidFill>
            <a:srgbClr val="00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05D51E-8C79-D949-BA0D-350C29D45D05}"/>
              </a:ext>
            </a:extLst>
          </p:cNvPr>
          <p:cNvSpPr txBox="1"/>
          <p:nvPr/>
        </p:nvSpPr>
        <p:spPr>
          <a:xfrm>
            <a:off x="386767" y="633526"/>
            <a:ext cx="782838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May News Recap</a:t>
            </a:r>
          </a:p>
          <a:p>
            <a:r>
              <a:rPr lang="en-US" sz="4400" dirty="0">
                <a:solidFill>
                  <a:schemeClr val="bg1"/>
                </a:solidFill>
              </a:rPr>
              <a:t>Facebook F8 Conference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DC218B-D559-A84A-98A9-3699771D4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1588" y="373224"/>
            <a:ext cx="3497905" cy="32767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E551D0-F172-2446-B84A-42DEA7B40A8C}"/>
              </a:ext>
            </a:extLst>
          </p:cNvPr>
          <p:cNvSpPr txBox="1"/>
          <p:nvPr/>
        </p:nvSpPr>
        <p:spPr>
          <a:xfrm>
            <a:off x="386767" y="4945438"/>
            <a:ext cx="648957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4161"/>
                </a:solidFill>
              </a:rPr>
              <a:t>Messenger Updates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4161"/>
                </a:solidFill>
              </a:rPr>
              <a:t>Lead Form Templates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4161"/>
                </a:solidFill>
              </a:rPr>
              <a:t>Appointment Booking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4161"/>
                </a:solidFill>
              </a:rPr>
              <a:t>Desktop Version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C7A7E7-82CB-C142-B01A-962184326391}"/>
              </a:ext>
            </a:extLst>
          </p:cNvPr>
          <p:cNvSpPr txBox="1"/>
          <p:nvPr/>
        </p:nvSpPr>
        <p:spPr>
          <a:xfrm>
            <a:off x="386767" y="2928783"/>
            <a:ext cx="6315380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4161"/>
                </a:solidFill>
              </a:rPr>
              <a:t>Automated Ads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4161"/>
                </a:solidFill>
              </a:rPr>
              <a:t>Video Editing Tools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4161"/>
                </a:solidFill>
              </a:rPr>
              <a:t>Story Users Increase to 500 Million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E1B74C-B254-BB47-840F-1D97A139D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147" y="3955395"/>
            <a:ext cx="5097346" cy="268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071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D8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D7187AE-9D8F-4C4D-ACDD-125704E0FBE5}"/>
              </a:ext>
            </a:extLst>
          </p:cNvPr>
          <p:cNvSpPr/>
          <p:nvPr/>
        </p:nvSpPr>
        <p:spPr>
          <a:xfrm>
            <a:off x="-12440" y="373224"/>
            <a:ext cx="7695630" cy="2529382"/>
          </a:xfrm>
          <a:prstGeom prst="rect">
            <a:avLst/>
          </a:prstGeom>
          <a:solidFill>
            <a:srgbClr val="00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05D51E-8C79-D949-BA0D-350C29D45D05}"/>
              </a:ext>
            </a:extLst>
          </p:cNvPr>
          <p:cNvSpPr txBox="1"/>
          <p:nvPr/>
        </p:nvSpPr>
        <p:spPr>
          <a:xfrm>
            <a:off x="386767" y="633526"/>
            <a:ext cx="782838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May News Recap</a:t>
            </a:r>
          </a:p>
          <a:p>
            <a:r>
              <a:rPr lang="en-US" sz="4400" dirty="0">
                <a:solidFill>
                  <a:schemeClr val="bg1"/>
                </a:solidFill>
              </a:rPr>
              <a:t>Google Marketing Conference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C7A7E7-82CB-C142-B01A-962184326391}"/>
              </a:ext>
            </a:extLst>
          </p:cNvPr>
          <p:cNvSpPr txBox="1"/>
          <p:nvPr/>
        </p:nvSpPr>
        <p:spPr>
          <a:xfrm>
            <a:off x="386767" y="3162908"/>
            <a:ext cx="6315380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4161"/>
                </a:solidFill>
              </a:rPr>
              <a:t>Visual Mobile Ads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4161"/>
                </a:solidFill>
              </a:rPr>
              <a:t>AI Generated Bumper Ads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4161"/>
                </a:solidFill>
              </a:rPr>
              <a:t>Hyper-Local Advertising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4161"/>
                </a:solidFill>
              </a:rPr>
              <a:t>Mobile-First Index Begins July 1</a:t>
            </a:r>
            <a:r>
              <a:rPr lang="en-US" sz="2800" b="1" baseline="30000" dirty="0">
                <a:solidFill>
                  <a:srgbClr val="004161"/>
                </a:solidFill>
              </a:rPr>
              <a:t>st</a:t>
            </a:r>
            <a:r>
              <a:rPr lang="en-US" sz="2800" b="1" dirty="0">
                <a:solidFill>
                  <a:srgbClr val="004161"/>
                </a:solidFill>
              </a:rPr>
              <a:t>	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4161"/>
                </a:solidFill>
              </a:rPr>
              <a:t>Core Algorithm Update June 4</a:t>
            </a:r>
            <a:r>
              <a:rPr lang="en-US" sz="2800" b="1" baseline="30000" dirty="0">
                <a:solidFill>
                  <a:srgbClr val="004161"/>
                </a:solidFill>
              </a:rPr>
              <a:t>th</a:t>
            </a:r>
            <a:r>
              <a:rPr lang="en-US" sz="2800" b="1" dirty="0">
                <a:solidFill>
                  <a:srgbClr val="004161"/>
                </a:solidFill>
              </a:rPr>
              <a:t> </a:t>
            </a:r>
          </a:p>
        </p:txBody>
      </p:sp>
      <p:pic>
        <p:nvPicPr>
          <p:cNvPr id="9" name="Online Media 11" descr="Blizzard   Bumper 1 1">
            <a:hlinkClick r:id="" action="ppaction://media"/>
            <a:extLst>
              <a:ext uri="{FF2B5EF4-FFF2-40B4-BE49-F238E27FC236}">
                <a16:creationId xmlns:a16="http://schemas.microsoft.com/office/drawing/2014/main" id="{1A021626-0D71-2C46-8EEF-74BE53E2183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136780" y="3905628"/>
            <a:ext cx="4668453" cy="26260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C9DB05-74B8-7C4C-83B7-5F6BF27E76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8176" y="373224"/>
            <a:ext cx="2427057" cy="330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47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D8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D7187AE-9D8F-4C4D-ACDD-125704E0FBE5}"/>
              </a:ext>
            </a:extLst>
          </p:cNvPr>
          <p:cNvSpPr/>
          <p:nvPr/>
        </p:nvSpPr>
        <p:spPr>
          <a:xfrm>
            <a:off x="-12440" y="373224"/>
            <a:ext cx="7695630" cy="2529382"/>
          </a:xfrm>
          <a:prstGeom prst="rect">
            <a:avLst/>
          </a:prstGeom>
          <a:solidFill>
            <a:srgbClr val="00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05D51E-8C79-D949-BA0D-350C29D45D05}"/>
              </a:ext>
            </a:extLst>
          </p:cNvPr>
          <p:cNvSpPr txBox="1"/>
          <p:nvPr/>
        </p:nvSpPr>
        <p:spPr>
          <a:xfrm>
            <a:off x="386767" y="633526"/>
            <a:ext cx="782838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May News Recap</a:t>
            </a:r>
          </a:p>
          <a:p>
            <a:r>
              <a:rPr lang="en-US" sz="4400" dirty="0">
                <a:solidFill>
                  <a:schemeClr val="bg1"/>
                </a:solidFill>
              </a:rPr>
              <a:t>Other News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C7A7E7-82CB-C142-B01A-962184326391}"/>
              </a:ext>
            </a:extLst>
          </p:cNvPr>
          <p:cNvSpPr txBox="1"/>
          <p:nvPr/>
        </p:nvSpPr>
        <p:spPr>
          <a:xfrm>
            <a:off x="386767" y="3162908"/>
            <a:ext cx="6315380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4161"/>
                </a:solidFill>
              </a:rPr>
              <a:t>Retweet with photos, videos, and GIFs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4161"/>
                </a:solidFill>
              </a:rPr>
              <a:t>Google starts SEO YouTube series –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4161"/>
                </a:solidFill>
              </a:rPr>
              <a:t>    SEO </a:t>
            </a:r>
            <a:r>
              <a:rPr lang="en-US" sz="2800" b="1" dirty="0" err="1">
                <a:solidFill>
                  <a:srgbClr val="004161"/>
                </a:solidFill>
              </a:rPr>
              <a:t>Mythbusting</a:t>
            </a:r>
            <a:endParaRPr lang="en-US" sz="2800" b="1" dirty="0">
              <a:solidFill>
                <a:srgbClr val="00416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4161"/>
                </a:solidFill>
              </a:rPr>
              <a:t>Mailchimp launches full marketing platform</a:t>
            </a:r>
          </a:p>
        </p:txBody>
      </p:sp>
      <p:pic>
        <p:nvPicPr>
          <p:cNvPr id="2" name="Online Media 1" descr="SEO Mythbusting - Official Trailer (New Series)">
            <a:hlinkClick r:id="" action="ppaction://media"/>
            <a:extLst>
              <a:ext uri="{FF2B5EF4-FFF2-40B4-BE49-F238E27FC236}">
                <a16:creationId xmlns:a16="http://schemas.microsoft.com/office/drawing/2014/main" id="{41258532-89D3-024B-AEF8-D3E729316DD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610917" y="4060779"/>
            <a:ext cx="4194316" cy="23593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7E9042-067D-6143-AE70-40FFBD32BA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0270" y="373224"/>
            <a:ext cx="2614963" cy="252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6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D8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D7187AE-9D8F-4C4D-ACDD-125704E0FBE5}"/>
              </a:ext>
            </a:extLst>
          </p:cNvPr>
          <p:cNvSpPr/>
          <p:nvPr/>
        </p:nvSpPr>
        <p:spPr>
          <a:xfrm>
            <a:off x="0" y="-8217"/>
            <a:ext cx="6714587" cy="2074163"/>
          </a:xfrm>
          <a:prstGeom prst="rect">
            <a:avLst/>
          </a:prstGeom>
          <a:solidFill>
            <a:srgbClr val="00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05D51E-8C79-D949-BA0D-350C29D45D05}"/>
              </a:ext>
            </a:extLst>
          </p:cNvPr>
          <p:cNvSpPr txBox="1"/>
          <p:nvPr/>
        </p:nvSpPr>
        <p:spPr>
          <a:xfrm>
            <a:off x="197283" y="16605"/>
            <a:ext cx="782838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Google Analytics</a:t>
            </a:r>
          </a:p>
          <a:p>
            <a:r>
              <a:rPr lang="en-US" sz="4400" dirty="0">
                <a:solidFill>
                  <a:schemeClr val="bg1"/>
                </a:solidFill>
              </a:rPr>
              <a:t>How to Create Goals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8D3F813-4F02-EE4F-A233-1E6A546AA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4676" y="1028864"/>
            <a:ext cx="588160" cy="58753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5209894-34BB-1748-A67C-7A488448F30E}"/>
              </a:ext>
            </a:extLst>
          </p:cNvPr>
          <p:cNvSpPr txBox="1"/>
          <p:nvPr/>
        </p:nvSpPr>
        <p:spPr>
          <a:xfrm>
            <a:off x="197283" y="2074162"/>
            <a:ext cx="6315380" cy="5103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1600" b="1" dirty="0">
                <a:solidFill>
                  <a:srgbClr val="004161"/>
                </a:solidFill>
              </a:rPr>
              <a:t>Admin &gt; View &gt; Goals &gt; New Goal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1600" b="1" dirty="0">
                <a:solidFill>
                  <a:srgbClr val="004161"/>
                </a:solidFill>
              </a:rPr>
              <a:t>Goal Setup &gt; Custom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1600" b="1" dirty="0">
                <a:solidFill>
                  <a:srgbClr val="004161"/>
                </a:solidFill>
              </a:rPr>
              <a:t>Goal Description: 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1600" b="1" dirty="0">
                <a:solidFill>
                  <a:srgbClr val="004161"/>
                </a:solidFill>
              </a:rPr>
              <a:t>Add Name 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1600" b="1" dirty="0">
                <a:solidFill>
                  <a:srgbClr val="004161"/>
                </a:solidFill>
              </a:rPr>
              <a:t>Select Destination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1600" b="1" dirty="0">
                <a:solidFill>
                  <a:srgbClr val="004161"/>
                </a:solidFill>
              </a:rPr>
              <a:t>Goal Details: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1600" b="1" dirty="0">
                <a:solidFill>
                  <a:srgbClr val="004161"/>
                </a:solidFill>
              </a:rPr>
              <a:t>Set Destination to “Equals to”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1600" b="1" dirty="0">
                <a:solidFill>
                  <a:srgbClr val="004161"/>
                </a:solidFill>
              </a:rPr>
              <a:t>Enter final URL (only use last portion of URL </a:t>
            </a:r>
            <a:r>
              <a:rPr lang="en-US" sz="1600" b="1" dirty="0" err="1">
                <a:solidFill>
                  <a:srgbClr val="004161"/>
                </a:solidFill>
              </a:rPr>
              <a:t>i.e</a:t>
            </a:r>
            <a:r>
              <a:rPr lang="en-US" sz="1600" b="1" dirty="0">
                <a:solidFill>
                  <a:srgbClr val="004161"/>
                </a:solidFill>
              </a:rPr>
              <a:t> “/application-thank-you”)  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1600" b="1" dirty="0">
                <a:solidFill>
                  <a:srgbClr val="004161"/>
                </a:solidFill>
              </a:rPr>
              <a:t>Add a monetary value if you have one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1600" b="1" dirty="0">
                <a:solidFill>
                  <a:srgbClr val="004161"/>
                </a:solidFill>
              </a:rPr>
              <a:t>Click “Verify this Goal” to test if it is working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1600" b="1" dirty="0">
                <a:solidFill>
                  <a:srgbClr val="004161"/>
                </a:solidFill>
              </a:rPr>
              <a:t>Click “Save”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sz="2800" b="1" dirty="0">
              <a:solidFill>
                <a:srgbClr val="00416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024DCA-D886-7D4D-8614-0ABCA455BBA4}"/>
              </a:ext>
            </a:extLst>
          </p:cNvPr>
          <p:cNvSpPr txBox="1"/>
          <p:nvPr/>
        </p:nvSpPr>
        <p:spPr>
          <a:xfrm>
            <a:off x="7355150" y="-167976"/>
            <a:ext cx="485805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4161"/>
                </a:solidFill>
              </a:rPr>
              <a:t>3.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4F14E06-9048-1343-946E-6883A903C8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0955" y="0"/>
            <a:ext cx="4051026" cy="331447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082DF3E-C33C-8B4F-9A0F-95CDD66379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0955" y="3361977"/>
            <a:ext cx="4051026" cy="350419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F262DE7-1B6C-7E4C-B2A0-7EFA5DBE73B4}"/>
              </a:ext>
            </a:extLst>
          </p:cNvPr>
          <p:cNvSpPr txBox="1"/>
          <p:nvPr/>
        </p:nvSpPr>
        <p:spPr>
          <a:xfrm>
            <a:off x="7350712" y="3163131"/>
            <a:ext cx="485805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4161"/>
                </a:solidFill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464201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D8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D7187AE-9D8F-4C4D-ACDD-125704E0FBE5}"/>
              </a:ext>
            </a:extLst>
          </p:cNvPr>
          <p:cNvSpPr/>
          <p:nvPr/>
        </p:nvSpPr>
        <p:spPr>
          <a:xfrm>
            <a:off x="-12440" y="373224"/>
            <a:ext cx="7695630" cy="1642007"/>
          </a:xfrm>
          <a:prstGeom prst="rect">
            <a:avLst/>
          </a:prstGeom>
          <a:solidFill>
            <a:srgbClr val="00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05D51E-8C79-D949-BA0D-350C29D45D05}"/>
              </a:ext>
            </a:extLst>
          </p:cNvPr>
          <p:cNvSpPr txBox="1"/>
          <p:nvPr/>
        </p:nvSpPr>
        <p:spPr>
          <a:xfrm>
            <a:off x="386767" y="633526"/>
            <a:ext cx="78283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Open Discussion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7E9042-067D-6143-AE70-40FFBD32B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270" y="373224"/>
            <a:ext cx="2614963" cy="25293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4E36A6-D3AA-9C47-B2B2-9D7A5A014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364" y="2592354"/>
            <a:ext cx="10450832" cy="426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18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1208</TotalTime>
  <Words>154</Words>
  <Application>Microsoft Macintosh PowerPoint</Application>
  <PresentationFormat>Widescreen</PresentationFormat>
  <Paragraphs>38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Miller, Derek</dc:creator>
  <cp:lastModifiedBy>Miller, Derek</cp:lastModifiedBy>
  <cp:revision>12</cp:revision>
  <dcterms:created xsi:type="dcterms:W3CDTF">2019-06-04T21:28:01Z</dcterms:created>
  <dcterms:modified xsi:type="dcterms:W3CDTF">2019-06-05T17:36:14Z</dcterms:modified>
</cp:coreProperties>
</file>