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9" r:id="rId3"/>
    <p:sldMasterId id="2147483707" r:id="rId4"/>
    <p:sldMasterId id="2147484008" r:id="rId5"/>
  </p:sldMasterIdLst>
  <p:notesMasterIdLst>
    <p:notesMasterId r:id="rId40"/>
  </p:notesMasterIdLst>
  <p:sldIdLst>
    <p:sldId id="256" r:id="rId6"/>
    <p:sldId id="260" r:id="rId7"/>
    <p:sldId id="357" r:id="rId8"/>
    <p:sldId id="257" r:id="rId9"/>
    <p:sldId id="359" r:id="rId10"/>
    <p:sldId id="360" r:id="rId11"/>
    <p:sldId id="262" r:id="rId12"/>
    <p:sldId id="361" r:id="rId13"/>
    <p:sldId id="362" r:id="rId14"/>
    <p:sldId id="363" r:id="rId15"/>
    <p:sldId id="364" r:id="rId16"/>
    <p:sldId id="365" r:id="rId17"/>
    <p:sldId id="366" r:id="rId18"/>
    <p:sldId id="367" r:id="rId19"/>
    <p:sldId id="368" r:id="rId20"/>
    <p:sldId id="369" r:id="rId21"/>
    <p:sldId id="370" r:id="rId22"/>
    <p:sldId id="371" r:id="rId23"/>
    <p:sldId id="373" r:id="rId24"/>
    <p:sldId id="374" r:id="rId25"/>
    <p:sldId id="375" r:id="rId26"/>
    <p:sldId id="377" r:id="rId27"/>
    <p:sldId id="376" r:id="rId28"/>
    <p:sldId id="388" r:id="rId29"/>
    <p:sldId id="379" r:id="rId30"/>
    <p:sldId id="380" r:id="rId31"/>
    <p:sldId id="391" r:id="rId32"/>
    <p:sldId id="389" r:id="rId33"/>
    <p:sldId id="387" r:id="rId34"/>
    <p:sldId id="382" r:id="rId35"/>
    <p:sldId id="383" r:id="rId36"/>
    <p:sldId id="384" r:id="rId37"/>
    <p:sldId id="385" r:id="rId38"/>
    <p:sldId id="39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01"/>
    <p:restoredTop sz="94692"/>
  </p:normalViewPr>
  <p:slideViewPr>
    <p:cSldViewPr snapToGrid="0" snapToObjects="1">
      <p:cViewPr varScale="1">
        <p:scale>
          <a:sx n="70" d="100"/>
          <a:sy n="70" d="100"/>
        </p:scale>
        <p:origin x="1003"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2649ED7-AA56-4488-A11B-30151781363C}"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F89CC691-D1A3-41C9-ABDA-879325E37B1C}">
      <dgm:prSet/>
      <dgm:spPr/>
      <dgm:t>
        <a:bodyPr/>
        <a:lstStyle/>
        <a:p>
          <a:r>
            <a:rPr lang="en-US" b="1" baseline="0" dirty="0"/>
            <a:t>State Procurement Code</a:t>
          </a:r>
          <a:endParaRPr lang="en-US" dirty="0"/>
        </a:p>
      </dgm:t>
    </dgm:pt>
    <dgm:pt modelId="{D4F953E1-1892-4190-A660-C7DB44EA9751}" type="parTrans" cxnId="{FFCA4D51-A245-4D1C-824B-D08B5F99E36A}">
      <dgm:prSet/>
      <dgm:spPr/>
      <dgm:t>
        <a:bodyPr/>
        <a:lstStyle/>
        <a:p>
          <a:endParaRPr lang="en-US"/>
        </a:p>
      </dgm:t>
    </dgm:pt>
    <dgm:pt modelId="{421DBF84-90B9-4B66-8415-E214482E2A1C}" type="sibTrans" cxnId="{FFCA4D51-A245-4D1C-824B-D08B5F99E36A}">
      <dgm:prSet/>
      <dgm:spPr/>
      <dgm:t>
        <a:bodyPr/>
        <a:lstStyle/>
        <a:p>
          <a:endParaRPr lang="en-US"/>
        </a:p>
      </dgm:t>
    </dgm:pt>
    <dgm:pt modelId="{8F8269F6-FDE5-4E8A-AC62-250996A345EF}">
      <dgm:prSet/>
      <dgm:spPr/>
      <dgm:t>
        <a:bodyPr/>
        <a:lstStyle/>
        <a:p>
          <a:r>
            <a:rPr lang="en-US" b="1" baseline="0"/>
            <a:t>State Fiscal Rules</a:t>
          </a:r>
          <a:endParaRPr lang="en-US"/>
        </a:p>
      </dgm:t>
    </dgm:pt>
    <dgm:pt modelId="{3A83B071-BF5C-4300-B2FA-65EA26E9F266}" type="parTrans" cxnId="{88AEB07F-6480-47D2-99E7-8C7FF2745B41}">
      <dgm:prSet/>
      <dgm:spPr/>
      <dgm:t>
        <a:bodyPr/>
        <a:lstStyle/>
        <a:p>
          <a:endParaRPr lang="en-US"/>
        </a:p>
      </dgm:t>
    </dgm:pt>
    <dgm:pt modelId="{1A4ECCCE-F7A8-4B3D-974D-BCE970695C4B}" type="sibTrans" cxnId="{88AEB07F-6480-47D2-99E7-8C7FF2745B41}">
      <dgm:prSet/>
      <dgm:spPr/>
      <dgm:t>
        <a:bodyPr/>
        <a:lstStyle/>
        <a:p>
          <a:endParaRPr lang="en-US"/>
        </a:p>
      </dgm:t>
    </dgm:pt>
    <dgm:pt modelId="{683A1604-1CA1-45E6-AA19-202F916B317F}">
      <dgm:prSet/>
      <dgm:spPr/>
      <dgm:t>
        <a:bodyPr/>
        <a:lstStyle/>
        <a:p>
          <a:r>
            <a:rPr lang="en-US" b="1" baseline="0" dirty="0"/>
            <a:t>State Personnel rules</a:t>
          </a:r>
          <a:endParaRPr lang="en-US" dirty="0"/>
        </a:p>
      </dgm:t>
    </dgm:pt>
    <dgm:pt modelId="{634EB518-2BEC-4B2E-A340-068273B7B3F7}" type="parTrans" cxnId="{604FEB4F-1237-4324-BB98-5C2D1FAF948D}">
      <dgm:prSet/>
      <dgm:spPr/>
      <dgm:t>
        <a:bodyPr/>
        <a:lstStyle/>
        <a:p>
          <a:endParaRPr lang="en-US"/>
        </a:p>
      </dgm:t>
    </dgm:pt>
    <dgm:pt modelId="{38E74E3F-2D8B-4112-A547-FCA5232BEAC8}" type="sibTrans" cxnId="{604FEB4F-1237-4324-BB98-5C2D1FAF948D}">
      <dgm:prSet/>
      <dgm:spPr/>
      <dgm:t>
        <a:bodyPr/>
        <a:lstStyle/>
        <a:p>
          <a:endParaRPr lang="en-US"/>
        </a:p>
      </dgm:t>
    </dgm:pt>
    <dgm:pt modelId="{6696B01E-E1A3-4DF5-BE24-1EFC27ABCCD8}">
      <dgm:prSet/>
      <dgm:spPr/>
      <dgm:t>
        <a:bodyPr/>
        <a:lstStyle/>
        <a:p>
          <a:r>
            <a:rPr lang="en-US" b="1" baseline="0" dirty="0"/>
            <a:t>Federal Funds rules and IRS - sometimes</a:t>
          </a:r>
          <a:endParaRPr lang="en-US" dirty="0"/>
        </a:p>
      </dgm:t>
    </dgm:pt>
    <dgm:pt modelId="{77C95377-1675-4227-8659-43BDB1D7425F}" type="parTrans" cxnId="{B33A335C-A558-4B8A-B30D-7D93ACCAB086}">
      <dgm:prSet/>
      <dgm:spPr/>
      <dgm:t>
        <a:bodyPr/>
        <a:lstStyle/>
        <a:p>
          <a:endParaRPr lang="en-US"/>
        </a:p>
      </dgm:t>
    </dgm:pt>
    <dgm:pt modelId="{48CEC0BC-B56F-42BD-BFB4-2EB2BCA4043D}" type="sibTrans" cxnId="{B33A335C-A558-4B8A-B30D-7D93ACCAB086}">
      <dgm:prSet/>
      <dgm:spPr/>
      <dgm:t>
        <a:bodyPr/>
        <a:lstStyle/>
        <a:p>
          <a:endParaRPr lang="en-US"/>
        </a:p>
      </dgm:t>
    </dgm:pt>
    <dgm:pt modelId="{FE8D450A-7FF8-45BE-9ADA-89CA4CF5E8AD}" type="pres">
      <dgm:prSet presAssocID="{E2649ED7-AA56-4488-A11B-30151781363C}" presName="matrix" presStyleCnt="0">
        <dgm:presLayoutVars>
          <dgm:chMax val="1"/>
          <dgm:dir/>
          <dgm:resizeHandles val="exact"/>
        </dgm:presLayoutVars>
      </dgm:prSet>
      <dgm:spPr/>
    </dgm:pt>
    <dgm:pt modelId="{8A517C14-4C71-4E36-B927-3F4B26612B6E}" type="pres">
      <dgm:prSet presAssocID="{E2649ED7-AA56-4488-A11B-30151781363C}" presName="diamond" presStyleLbl="bgShp" presStyleIdx="0" presStyleCnt="1"/>
      <dgm:spPr/>
    </dgm:pt>
    <dgm:pt modelId="{DBB468B5-7154-4EDF-AAF0-D84BB720E441}" type="pres">
      <dgm:prSet presAssocID="{E2649ED7-AA56-4488-A11B-30151781363C}" presName="quad1" presStyleLbl="node1" presStyleIdx="0" presStyleCnt="4">
        <dgm:presLayoutVars>
          <dgm:chMax val="0"/>
          <dgm:chPref val="0"/>
          <dgm:bulletEnabled val="1"/>
        </dgm:presLayoutVars>
      </dgm:prSet>
      <dgm:spPr>
        <a:solidFill>
          <a:schemeClr val="bg2"/>
        </a:solidFill>
      </dgm:spPr>
    </dgm:pt>
    <dgm:pt modelId="{45DB7E96-2F26-4248-88FF-B4A997792469}" type="pres">
      <dgm:prSet presAssocID="{E2649ED7-AA56-4488-A11B-30151781363C}" presName="quad2" presStyleLbl="node1" presStyleIdx="1" presStyleCnt="4">
        <dgm:presLayoutVars>
          <dgm:chMax val="0"/>
          <dgm:chPref val="0"/>
          <dgm:bulletEnabled val="1"/>
        </dgm:presLayoutVars>
      </dgm:prSet>
      <dgm:spPr>
        <a:solidFill>
          <a:schemeClr val="bg2"/>
        </a:solidFill>
      </dgm:spPr>
    </dgm:pt>
    <dgm:pt modelId="{140B5B0D-3DE2-4C23-AD62-9C1EEA4F3BD0}" type="pres">
      <dgm:prSet presAssocID="{E2649ED7-AA56-4488-A11B-30151781363C}" presName="quad3" presStyleLbl="node1" presStyleIdx="2" presStyleCnt="4">
        <dgm:presLayoutVars>
          <dgm:chMax val="0"/>
          <dgm:chPref val="0"/>
          <dgm:bulletEnabled val="1"/>
        </dgm:presLayoutVars>
      </dgm:prSet>
      <dgm:spPr>
        <a:solidFill>
          <a:schemeClr val="bg2"/>
        </a:solidFill>
      </dgm:spPr>
    </dgm:pt>
    <dgm:pt modelId="{FE49E7B0-4E71-4FB3-9B68-E3120D53FBC1}" type="pres">
      <dgm:prSet presAssocID="{E2649ED7-AA56-4488-A11B-30151781363C}" presName="quad4" presStyleLbl="node1" presStyleIdx="3" presStyleCnt="4">
        <dgm:presLayoutVars>
          <dgm:chMax val="0"/>
          <dgm:chPref val="0"/>
          <dgm:bulletEnabled val="1"/>
        </dgm:presLayoutVars>
      </dgm:prSet>
      <dgm:spPr>
        <a:solidFill>
          <a:schemeClr val="bg2"/>
        </a:solidFill>
      </dgm:spPr>
    </dgm:pt>
  </dgm:ptLst>
  <dgm:cxnLst>
    <dgm:cxn modelId="{91F29D19-5A49-4BE2-96A6-15DF077B69E9}" type="presOf" srcId="{E2649ED7-AA56-4488-A11B-30151781363C}" destId="{FE8D450A-7FF8-45BE-9ADA-89CA4CF5E8AD}" srcOrd="0" destOrd="0" presId="urn:microsoft.com/office/officeart/2005/8/layout/matrix3"/>
    <dgm:cxn modelId="{CCC25B24-E298-43BF-B3E0-F62D1E3691D8}" type="presOf" srcId="{6696B01E-E1A3-4DF5-BE24-1EFC27ABCCD8}" destId="{FE49E7B0-4E71-4FB3-9B68-E3120D53FBC1}" srcOrd="0" destOrd="0" presId="urn:microsoft.com/office/officeart/2005/8/layout/matrix3"/>
    <dgm:cxn modelId="{B33A335C-A558-4B8A-B30D-7D93ACCAB086}" srcId="{E2649ED7-AA56-4488-A11B-30151781363C}" destId="{6696B01E-E1A3-4DF5-BE24-1EFC27ABCCD8}" srcOrd="3" destOrd="0" parTransId="{77C95377-1675-4227-8659-43BDB1D7425F}" sibTransId="{48CEC0BC-B56F-42BD-BFB4-2EB2BCA4043D}"/>
    <dgm:cxn modelId="{604FEB4F-1237-4324-BB98-5C2D1FAF948D}" srcId="{E2649ED7-AA56-4488-A11B-30151781363C}" destId="{683A1604-1CA1-45E6-AA19-202F916B317F}" srcOrd="2" destOrd="0" parTransId="{634EB518-2BEC-4B2E-A340-068273B7B3F7}" sibTransId="{38E74E3F-2D8B-4112-A547-FCA5232BEAC8}"/>
    <dgm:cxn modelId="{FFCA4D51-A245-4D1C-824B-D08B5F99E36A}" srcId="{E2649ED7-AA56-4488-A11B-30151781363C}" destId="{F89CC691-D1A3-41C9-ABDA-879325E37B1C}" srcOrd="0" destOrd="0" parTransId="{D4F953E1-1892-4190-A660-C7DB44EA9751}" sibTransId="{421DBF84-90B9-4B66-8415-E214482E2A1C}"/>
    <dgm:cxn modelId="{24A00077-54BE-405D-8C18-092AE3C88012}" type="presOf" srcId="{683A1604-1CA1-45E6-AA19-202F916B317F}" destId="{140B5B0D-3DE2-4C23-AD62-9C1EEA4F3BD0}" srcOrd="0" destOrd="0" presId="urn:microsoft.com/office/officeart/2005/8/layout/matrix3"/>
    <dgm:cxn modelId="{88AEB07F-6480-47D2-99E7-8C7FF2745B41}" srcId="{E2649ED7-AA56-4488-A11B-30151781363C}" destId="{8F8269F6-FDE5-4E8A-AC62-250996A345EF}" srcOrd="1" destOrd="0" parTransId="{3A83B071-BF5C-4300-B2FA-65EA26E9F266}" sibTransId="{1A4ECCCE-F7A8-4B3D-974D-BCE970695C4B}"/>
    <dgm:cxn modelId="{7C5233D4-8CDB-42BE-A577-3F40BE954702}" type="presOf" srcId="{8F8269F6-FDE5-4E8A-AC62-250996A345EF}" destId="{45DB7E96-2F26-4248-88FF-B4A997792469}" srcOrd="0" destOrd="0" presId="urn:microsoft.com/office/officeart/2005/8/layout/matrix3"/>
    <dgm:cxn modelId="{D46805D6-1A76-4183-ABB5-085ABF2761CB}" type="presOf" srcId="{F89CC691-D1A3-41C9-ABDA-879325E37B1C}" destId="{DBB468B5-7154-4EDF-AAF0-D84BB720E441}" srcOrd="0" destOrd="0" presId="urn:microsoft.com/office/officeart/2005/8/layout/matrix3"/>
    <dgm:cxn modelId="{85BF6112-50D9-4FF4-8C7A-85F43D50A0D8}" type="presParOf" srcId="{FE8D450A-7FF8-45BE-9ADA-89CA4CF5E8AD}" destId="{8A517C14-4C71-4E36-B927-3F4B26612B6E}" srcOrd="0" destOrd="0" presId="urn:microsoft.com/office/officeart/2005/8/layout/matrix3"/>
    <dgm:cxn modelId="{1BDD126F-AA6C-4649-9EDA-7F3F438A15E2}" type="presParOf" srcId="{FE8D450A-7FF8-45BE-9ADA-89CA4CF5E8AD}" destId="{DBB468B5-7154-4EDF-AAF0-D84BB720E441}" srcOrd="1" destOrd="0" presId="urn:microsoft.com/office/officeart/2005/8/layout/matrix3"/>
    <dgm:cxn modelId="{BC140C96-481A-4B3C-9185-5CDAA2640330}" type="presParOf" srcId="{FE8D450A-7FF8-45BE-9ADA-89CA4CF5E8AD}" destId="{45DB7E96-2F26-4248-88FF-B4A997792469}" srcOrd="2" destOrd="0" presId="urn:microsoft.com/office/officeart/2005/8/layout/matrix3"/>
    <dgm:cxn modelId="{053E505D-4FD4-4D0C-B2C2-DB86A402B4EA}" type="presParOf" srcId="{FE8D450A-7FF8-45BE-9ADA-89CA4CF5E8AD}" destId="{140B5B0D-3DE2-4C23-AD62-9C1EEA4F3BD0}" srcOrd="3" destOrd="0" presId="urn:microsoft.com/office/officeart/2005/8/layout/matrix3"/>
    <dgm:cxn modelId="{C0457BC2-289A-4AC5-8312-E1D3B7C63F34}" type="presParOf" srcId="{FE8D450A-7FF8-45BE-9ADA-89CA4CF5E8AD}" destId="{FE49E7B0-4E71-4FB3-9B68-E3120D53FBC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DF0187-0916-40AE-B50D-8CB6B499011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2FF0C2-A051-40F9-A83F-F3D612448139}">
      <dgm:prSet/>
      <dgm:spPr/>
      <dgm:t>
        <a:bodyPr/>
        <a:lstStyle/>
        <a:p>
          <a:pPr>
            <a:lnSpc>
              <a:spcPct val="100000"/>
            </a:lnSpc>
          </a:pPr>
          <a:r>
            <a:rPr lang="en-US" b="0">
              <a:solidFill>
                <a:schemeClr val="tx2"/>
              </a:solidFill>
              <a:latin typeface="Calibri"/>
              <a:cs typeface="Calibri"/>
            </a:rPr>
            <a:t>To be good stewards of tax payer dollars</a:t>
          </a:r>
        </a:p>
      </dgm:t>
    </dgm:pt>
    <dgm:pt modelId="{D91CEA04-3B8B-4CDE-BD67-99DF8684306C}" type="parTrans" cxnId="{A8239908-C3A8-4B0F-A584-C811B1BE8D7B}">
      <dgm:prSet/>
      <dgm:spPr/>
      <dgm:t>
        <a:bodyPr/>
        <a:lstStyle/>
        <a:p>
          <a:endParaRPr lang="en-US"/>
        </a:p>
      </dgm:t>
    </dgm:pt>
    <dgm:pt modelId="{69F90BD9-5E9A-470F-866E-0784EA18A8D1}" type="sibTrans" cxnId="{A8239908-C3A8-4B0F-A584-C811B1BE8D7B}">
      <dgm:prSet/>
      <dgm:spPr/>
      <dgm:t>
        <a:bodyPr/>
        <a:lstStyle/>
        <a:p>
          <a:endParaRPr lang="en-US"/>
        </a:p>
      </dgm:t>
    </dgm:pt>
    <dgm:pt modelId="{63E5F5DD-64F0-4F2C-A8CE-30727DD916F2}">
      <dgm:prSet/>
      <dgm:spPr/>
      <dgm:t>
        <a:bodyPr/>
        <a:lstStyle/>
        <a:p>
          <a:pPr>
            <a:lnSpc>
              <a:spcPct val="100000"/>
            </a:lnSpc>
          </a:pPr>
          <a:r>
            <a:rPr lang="en-US" b="0">
              <a:solidFill>
                <a:schemeClr val="tx2"/>
              </a:solidFill>
              <a:latin typeface="Calibri"/>
              <a:cs typeface="Calibri"/>
            </a:rPr>
            <a:t>All financial transactions are subject to audit</a:t>
          </a:r>
        </a:p>
      </dgm:t>
    </dgm:pt>
    <dgm:pt modelId="{D60A73BF-CAAF-4A89-9A4E-78B3022416D7}" type="parTrans" cxnId="{CB181BD3-96FA-4504-BD33-82304E9B3B67}">
      <dgm:prSet/>
      <dgm:spPr/>
      <dgm:t>
        <a:bodyPr/>
        <a:lstStyle/>
        <a:p>
          <a:endParaRPr lang="en-US"/>
        </a:p>
      </dgm:t>
    </dgm:pt>
    <dgm:pt modelId="{70431645-D645-4987-8D00-22B5476902CF}" type="sibTrans" cxnId="{CB181BD3-96FA-4504-BD33-82304E9B3B67}">
      <dgm:prSet/>
      <dgm:spPr/>
      <dgm:t>
        <a:bodyPr/>
        <a:lstStyle/>
        <a:p>
          <a:endParaRPr lang="en-US"/>
        </a:p>
      </dgm:t>
    </dgm:pt>
    <dgm:pt modelId="{8E99941C-FD04-4810-89D0-65DBEA21D8A6}">
      <dgm:prSet/>
      <dgm:spPr/>
      <dgm:t>
        <a:bodyPr/>
        <a:lstStyle/>
        <a:p>
          <a:pPr>
            <a:lnSpc>
              <a:spcPct val="100000"/>
            </a:lnSpc>
          </a:pPr>
          <a:r>
            <a:rPr lang="en-US" b="0">
              <a:solidFill>
                <a:schemeClr val="tx2"/>
              </a:solidFill>
              <a:latin typeface="Calibri"/>
              <a:cs typeface="Calibri"/>
            </a:rPr>
            <a:t>To establish careful controls and authorities</a:t>
          </a:r>
        </a:p>
      </dgm:t>
    </dgm:pt>
    <dgm:pt modelId="{5D16362B-5B31-4925-8052-A7D0A697F94E}" type="parTrans" cxnId="{0847D716-6DD0-4E62-9691-8C25C10CE5DD}">
      <dgm:prSet/>
      <dgm:spPr/>
      <dgm:t>
        <a:bodyPr/>
        <a:lstStyle/>
        <a:p>
          <a:endParaRPr lang="en-US"/>
        </a:p>
      </dgm:t>
    </dgm:pt>
    <dgm:pt modelId="{9B0F60B1-CA1B-4815-8554-B87DDAB29378}" type="sibTrans" cxnId="{0847D716-6DD0-4E62-9691-8C25C10CE5DD}">
      <dgm:prSet/>
      <dgm:spPr/>
      <dgm:t>
        <a:bodyPr/>
        <a:lstStyle/>
        <a:p>
          <a:endParaRPr lang="en-US"/>
        </a:p>
      </dgm:t>
    </dgm:pt>
    <dgm:pt modelId="{2E90CA26-02E6-40D6-9DF4-F2B864BAF4E3}">
      <dgm:prSet phldr="0"/>
      <dgm:spPr/>
      <dgm:t>
        <a:bodyPr/>
        <a:lstStyle/>
        <a:p>
          <a:pPr>
            <a:lnSpc>
              <a:spcPct val="100000"/>
            </a:lnSpc>
          </a:pPr>
          <a:r>
            <a:rPr lang="en-US" b="0">
              <a:solidFill>
                <a:schemeClr val="tx2"/>
              </a:solidFill>
              <a:latin typeface="Calibri"/>
              <a:cs typeface="Calibri"/>
            </a:rPr>
            <a:t>Forms can be found on the CCCS Website under Finance</a:t>
          </a:r>
        </a:p>
      </dgm:t>
    </dgm:pt>
    <dgm:pt modelId="{AF0004DD-AF81-4396-8587-AE11B7F11428}" type="parTrans" cxnId="{1FB4BAEE-1958-4C6B-969F-7FD59D5A6882}">
      <dgm:prSet/>
      <dgm:spPr/>
    </dgm:pt>
    <dgm:pt modelId="{29F67D7B-846A-463D-BFC1-0D3D92A1C91E}" type="sibTrans" cxnId="{1FB4BAEE-1958-4C6B-969F-7FD59D5A6882}">
      <dgm:prSet/>
      <dgm:spPr/>
    </dgm:pt>
    <dgm:pt modelId="{201621EB-50CD-4EEF-8FAC-73576A04438C}" type="pres">
      <dgm:prSet presAssocID="{0BDF0187-0916-40AE-B50D-8CB6B4990111}" presName="root" presStyleCnt="0">
        <dgm:presLayoutVars>
          <dgm:dir/>
          <dgm:resizeHandles val="exact"/>
        </dgm:presLayoutVars>
      </dgm:prSet>
      <dgm:spPr/>
    </dgm:pt>
    <dgm:pt modelId="{D3E3EC8E-A81D-4884-8FF6-3DEBD13EBAB1}" type="pres">
      <dgm:prSet presAssocID="{DF2FF0C2-A051-40F9-A83F-F3D612448139}" presName="compNode" presStyleCnt="0"/>
      <dgm:spPr/>
    </dgm:pt>
    <dgm:pt modelId="{34AF8B9C-283F-41C0-965F-3D4AF95D795A}" type="pres">
      <dgm:prSet presAssocID="{DF2FF0C2-A051-40F9-A83F-F3D612448139}" presName="bgRect" presStyleLbl="bgShp" presStyleIdx="0" presStyleCnt="4"/>
      <dgm:spPr/>
    </dgm:pt>
    <dgm:pt modelId="{F0DFED6E-7328-408A-9085-F216AA57516B}" type="pres">
      <dgm:prSet presAssocID="{DF2FF0C2-A051-40F9-A83F-F3D6124481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EBC060C0-DCAA-48CD-955B-BE1114D1F6AB}" type="pres">
      <dgm:prSet presAssocID="{DF2FF0C2-A051-40F9-A83F-F3D612448139}" presName="spaceRect" presStyleCnt="0"/>
      <dgm:spPr/>
    </dgm:pt>
    <dgm:pt modelId="{1C1A153E-E644-4F3F-BEBE-0090ED46C0AE}" type="pres">
      <dgm:prSet presAssocID="{DF2FF0C2-A051-40F9-A83F-F3D612448139}" presName="parTx" presStyleLbl="revTx" presStyleIdx="0" presStyleCnt="4">
        <dgm:presLayoutVars>
          <dgm:chMax val="0"/>
          <dgm:chPref val="0"/>
        </dgm:presLayoutVars>
      </dgm:prSet>
      <dgm:spPr/>
    </dgm:pt>
    <dgm:pt modelId="{3E022B8E-32B5-4DA7-80EA-33E196B6C6C6}" type="pres">
      <dgm:prSet presAssocID="{69F90BD9-5E9A-470F-866E-0784EA18A8D1}" presName="sibTrans" presStyleCnt="0"/>
      <dgm:spPr/>
    </dgm:pt>
    <dgm:pt modelId="{78670D8E-AEFC-4C23-BC3F-0779D6224C52}" type="pres">
      <dgm:prSet presAssocID="{63E5F5DD-64F0-4F2C-A8CE-30727DD916F2}" presName="compNode" presStyleCnt="0"/>
      <dgm:spPr/>
    </dgm:pt>
    <dgm:pt modelId="{6F6AC8C5-BCA5-4D01-A63D-5BFF056A77D1}" type="pres">
      <dgm:prSet presAssocID="{63E5F5DD-64F0-4F2C-A8CE-30727DD916F2}" presName="bgRect" presStyleLbl="bgShp" presStyleIdx="1" presStyleCnt="4"/>
      <dgm:spPr/>
    </dgm:pt>
    <dgm:pt modelId="{1948D4FA-4237-46CA-949E-C3142CAF65C8}" type="pres">
      <dgm:prSet presAssocID="{63E5F5DD-64F0-4F2C-A8CE-30727DD916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2FC5F95A-F8F5-451B-A83F-7DED9098F110}" type="pres">
      <dgm:prSet presAssocID="{63E5F5DD-64F0-4F2C-A8CE-30727DD916F2}" presName="spaceRect" presStyleCnt="0"/>
      <dgm:spPr/>
    </dgm:pt>
    <dgm:pt modelId="{7BFAA79B-6FF9-4BB8-917D-DB954C1A6271}" type="pres">
      <dgm:prSet presAssocID="{63E5F5DD-64F0-4F2C-A8CE-30727DD916F2}" presName="parTx" presStyleLbl="revTx" presStyleIdx="1" presStyleCnt="4">
        <dgm:presLayoutVars>
          <dgm:chMax val="0"/>
          <dgm:chPref val="0"/>
        </dgm:presLayoutVars>
      </dgm:prSet>
      <dgm:spPr/>
    </dgm:pt>
    <dgm:pt modelId="{5D8F496D-2EFA-4818-B90A-17B4DCAF6277}" type="pres">
      <dgm:prSet presAssocID="{70431645-D645-4987-8D00-22B5476902CF}" presName="sibTrans" presStyleCnt="0"/>
      <dgm:spPr/>
    </dgm:pt>
    <dgm:pt modelId="{62365217-D1F5-46B9-9E23-A5E6E62CB068}" type="pres">
      <dgm:prSet presAssocID="{8E99941C-FD04-4810-89D0-65DBEA21D8A6}" presName="compNode" presStyleCnt="0"/>
      <dgm:spPr/>
    </dgm:pt>
    <dgm:pt modelId="{8D284A23-0695-414C-BFE7-42D4F758A502}" type="pres">
      <dgm:prSet presAssocID="{8E99941C-FD04-4810-89D0-65DBEA21D8A6}" presName="bgRect" presStyleLbl="bgShp" presStyleIdx="2" presStyleCnt="4"/>
      <dgm:spPr/>
    </dgm:pt>
    <dgm:pt modelId="{AB193087-33F5-46F6-BDAA-F8236CC130F5}" type="pres">
      <dgm:prSet presAssocID="{8E99941C-FD04-4810-89D0-65DBEA21D8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AA84A658-3A47-4B2F-8A74-F06FD68B5983}" type="pres">
      <dgm:prSet presAssocID="{8E99941C-FD04-4810-89D0-65DBEA21D8A6}" presName="spaceRect" presStyleCnt="0"/>
      <dgm:spPr/>
    </dgm:pt>
    <dgm:pt modelId="{9581E519-394E-4CA3-AC86-914EF2BC28B5}" type="pres">
      <dgm:prSet presAssocID="{8E99941C-FD04-4810-89D0-65DBEA21D8A6}" presName="parTx" presStyleLbl="revTx" presStyleIdx="2" presStyleCnt="4">
        <dgm:presLayoutVars>
          <dgm:chMax val="0"/>
          <dgm:chPref val="0"/>
        </dgm:presLayoutVars>
      </dgm:prSet>
      <dgm:spPr/>
    </dgm:pt>
    <dgm:pt modelId="{60287BA2-A54C-44D4-920E-6BE545761362}" type="pres">
      <dgm:prSet presAssocID="{9B0F60B1-CA1B-4815-8554-B87DDAB29378}" presName="sibTrans" presStyleCnt="0"/>
      <dgm:spPr/>
    </dgm:pt>
    <dgm:pt modelId="{89504FFA-268A-4826-8415-DF57DFB294F3}" type="pres">
      <dgm:prSet presAssocID="{2E90CA26-02E6-40D6-9DF4-F2B864BAF4E3}" presName="compNode" presStyleCnt="0"/>
      <dgm:spPr/>
    </dgm:pt>
    <dgm:pt modelId="{EB7E2C17-DB86-48AA-BB16-903BE2D2CAE8}" type="pres">
      <dgm:prSet presAssocID="{2E90CA26-02E6-40D6-9DF4-F2B864BAF4E3}" presName="bgRect" presStyleLbl="bgShp" presStyleIdx="3" presStyleCnt="4"/>
      <dgm:spPr/>
    </dgm:pt>
    <dgm:pt modelId="{883526E5-23A6-4D49-8B57-ED43C7A17802}" type="pres">
      <dgm:prSet presAssocID="{2E90CA26-02E6-40D6-9DF4-F2B864BAF4E3}" presName="iconRect" presStyleLbl="node1" presStyleIdx="3" presStyleCnt="4"/>
      <dgm:spPr/>
    </dgm:pt>
    <dgm:pt modelId="{304D6F60-2943-4346-8917-8C4E52FE80A5}" type="pres">
      <dgm:prSet presAssocID="{2E90CA26-02E6-40D6-9DF4-F2B864BAF4E3}" presName="spaceRect" presStyleCnt="0"/>
      <dgm:spPr/>
    </dgm:pt>
    <dgm:pt modelId="{EE0E33C2-B3A7-4723-9CF9-5D6678DE28C7}" type="pres">
      <dgm:prSet presAssocID="{2E90CA26-02E6-40D6-9DF4-F2B864BAF4E3}" presName="parTx" presStyleLbl="revTx" presStyleIdx="3" presStyleCnt="4">
        <dgm:presLayoutVars>
          <dgm:chMax val="0"/>
          <dgm:chPref val="0"/>
        </dgm:presLayoutVars>
      </dgm:prSet>
      <dgm:spPr/>
    </dgm:pt>
  </dgm:ptLst>
  <dgm:cxnLst>
    <dgm:cxn modelId="{A8239908-C3A8-4B0F-A584-C811B1BE8D7B}" srcId="{0BDF0187-0916-40AE-B50D-8CB6B4990111}" destId="{DF2FF0C2-A051-40F9-A83F-F3D612448139}" srcOrd="0" destOrd="0" parTransId="{D91CEA04-3B8B-4CDE-BD67-99DF8684306C}" sibTransId="{69F90BD9-5E9A-470F-866E-0784EA18A8D1}"/>
    <dgm:cxn modelId="{0847D716-6DD0-4E62-9691-8C25C10CE5DD}" srcId="{0BDF0187-0916-40AE-B50D-8CB6B4990111}" destId="{8E99941C-FD04-4810-89D0-65DBEA21D8A6}" srcOrd="2" destOrd="0" parTransId="{5D16362B-5B31-4925-8052-A7D0A697F94E}" sibTransId="{9B0F60B1-CA1B-4815-8554-B87DDAB29378}"/>
    <dgm:cxn modelId="{8FC84963-BF42-4017-89AD-B964976EBEBE}" type="presOf" srcId="{8E99941C-FD04-4810-89D0-65DBEA21D8A6}" destId="{9581E519-394E-4CA3-AC86-914EF2BC28B5}" srcOrd="0" destOrd="0" presId="urn:microsoft.com/office/officeart/2018/2/layout/IconVerticalSolidList"/>
    <dgm:cxn modelId="{B717C151-9F72-4C86-B031-844DEAFF2F0C}" type="presOf" srcId="{DF2FF0C2-A051-40F9-A83F-F3D612448139}" destId="{1C1A153E-E644-4F3F-BEBE-0090ED46C0AE}" srcOrd="0" destOrd="0" presId="urn:microsoft.com/office/officeart/2018/2/layout/IconVerticalSolidList"/>
    <dgm:cxn modelId="{05FED880-2A4F-403F-A6F8-ED8CC882CDA3}" type="presOf" srcId="{0BDF0187-0916-40AE-B50D-8CB6B4990111}" destId="{201621EB-50CD-4EEF-8FAC-73576A04438C}" srcOrd="0" destOrd="0" presId="urn:microsoft.com/office/officeart/2018/2/layout/IconVerticalSolidList"/>
    <dgm:cxn modelId="{B088E4AE-2C05-4F15-BCD1-2336543D0CF8}" type="presOf" srcId="{2E90CA26-02E6-40D6-9DF4-F2B864BAF4E3}" destId="{EE0E33C2-B3A7-4723-9CF9-5D6678DE28C7}" srcOrd="0" destOrd="0" presId="urn:microsoft.com/office/officeart/2018/2/layout/IconVerticalSolidList"/>
    <dgm:cxn modelId="{4078D7BB-F8F2-4FCB-ADA9-087F442E9313}" type="presOf" srcId="{63E5F5DD-64F0-4F2C-A8CE-30727DD916F2}" destId="{7BFAA79B-6FF9-4BB8-917D-DB954C1A6271}" srcOrd="0" destOrd="0" presId="urn:microsoft.com/office/officeart/2018/2/layout/IconVerticalSolidList"/>
    <dgm:cxn modelId="{CB181BD3-96FA-4504-BD33-82304E9B3B67}" srcId="{0BDF0187-0916-40AE-B50D-8CB6B4990111}" destId="{63E5F5DD-64F0-4F2C-A8CE-30727DD916F2}" srcOrd="1" destOrd="0" parTransId="{D60A73BF-CAAF-4A89-9A4E-78B3022416D7}" sibTransId="{70431645-D645-4987-8D00-22B5476902CF}"/>
    <dgm:cxn modelId="{1FB4BAEE-1958-4C6B-969F-7FD59D5A6882}" srcId="{0BDF0187-0916-40AE-B50D-8CB6B4990111}" destId="{2E90CA26-02E6-40D6-9DF4-F2B864BAF4E3}" srcOrd="3" destOrd="0" parTransId="{AF0004DD-AF81-4396-8587-AE11B7F11428}" sibTransId="{29F67D7B-846A-463D-BFC1-0D3D92A1C91E}"/>
    <dgm:cxn modelId="{935BC41D-213F-4C4B-89B3-9E3EB36A1B55}" type="presParOf" srcId="{201621EB-50CD-4EEF-8FAC-73576A04438C}" destId="{D3E3EC8E-A81D-4884-8FF6-3DEBD13EBAB1}" srcOrd="0" destOrd="0" presId="urn:microsoft.com/office/officeart/2018/2/layout/IconVerticalSolidList"/>
    <dgm:cxn modelId="{7D63F4AB-79B2-4173-A15D-0DA051634C1C}" type="presParOf" srcId="{D3E3EC8E-A81D-4884-8FF6-3DEBD13EBAB1}" destId="{34AF8B9C-283F-41C0-965F-3D4AF95D795A}" srcOrd="0" destOrd="0" presId="urn:microsoft.com/office/officeart/2018/2/layout/IconVerticalSolidList"/>
    <dgm:cxn modelId="{195D1AD9-CD9D-4257-838B-DFF96E6D16A1}" type="presParOf" srcId="{D3E3EC8E-A81D-4884-8FF6-3DEBD13EBAB1}" destId="{F0DFED6E-7328-408A-9085-F216AA57516B}" srcOrd="1" destOrd="0" presId="urn:microsoft.com/office/officeart/2018/2/layout/IconVerticalSolidList"/>
    <dgm:cxn modelId="{3FAB8E28-C4AE-4846-BD3A-F83511467E63}" type="presParOf" srcId="{D3E3EC8E-A81D-4884-8FF6-3DEBD13EBAB1}" destId="{EBC060C0-DCAA-48CD-955B-BE1114D1F6AB}" srcOrd="2" destOrd="0" presId="urn:microsoft.com/office/officeart/2018/2/layout/IconVerticalSolidList"/>
    <dgm:cxn modelId="{884A444A-821C-4E23-8B75-7D4E61C4D165}" type="presParOf" srcId="{D3E3EC8E-A81D-4884-8FF6-3DEBD13EBAB1}" destId="{1C1A153E-E644-4F3F-BEBE-0090ED46C0AE}" srcOrd="3" destOrd="0" presId="urn:microsoft.com/office/officeart/2018/2/layout/IconVerticalSolidList"/>
    <dgm:cxn modelId="{17FFAA26-3B66-4DD1-8499-2E551A65FB67}" type="presParOf" srcId="{201621EB-50CD-4EEF-8FAC-73576A04438C}" destId="{3E022B8E-32B5-4DA7-80EA-33E196B6C6C6}" srcOrd="1" destOrd="0" presId="urn:microsoft.com/office/officeart/2018/2/layout/IconVerticalSolidList"/>
    <dgm:cxn modelId="{EE1FD5DF-2B39-4050-B418-F4424605B852}" type="presParOf" srcId="{201621EB-50CD-4EEF-8FAC-73576A04438C}" destId="{78670D8E-AEFC-4C23-BC3F-0779D6224C52}" srcOrd="2" destOrd="0" presId="urn:microsoft.com/office/officeart/2018/2/layout/IconVerticalSolidList"/>
    <dgm:cxn modelId="{71B92337-BFA9-42D4-AD0B-34EC9D94330D}" type="presParOf" srcId="{78670D8E-AEFC-4C23-BC3F-0779D6224C52}" destId="{6F6AC8C5-BCA5-4D01-A63D-5BFF056A77D1}" srcOrd="0" destOrd="0" presId="urn:microsoft.com/office/officeart/2018/2/layout/IconVerticalSolidList"/>
    <dgm:cxn modelId="{8D051169-00CA-4E0B-9ACE-EC853EFDF857}" type="presParOf" srcId="{78670D8E-AEFC-4C23-BC3F-0779D6224C52}" destId="{1948D4FA-4237-46CA-949E-C3142CAF65C8}" srcOrd="1" destOrd="0" presId="urn:microsoft.com/office/officeart/2018/2/layout/IconVerticalSolidList"/>
    <dgm:cxn modelId="{F6FB879B-DBE6-4BE1-9ADD-D2D40B9B7385}" type="presParOf" srcId="{78670D8E-AEFC-4C23-BC3F-0779D6224C52}" destId="{2FC5F95A-F8F5-451B-A83F-7DED9098F110}" srcOrd="2" destOrd="0" presId="urn:microsoft.com/office/officeart/2018/2/layout/IconVerticalSolidList"/>
    <dgm:cxn modelId="{9A91221C-7361-428D-9F2F-3F8096EC9116}" type="presParOf" srcId="{78670D8E-AEFC-4C23-BC3F-0779D6224C52}" destId="{7BFAA79B-6FF9-4BB8-917D-DB954C1A6271}" srcOrd="3" destOrd="0" presId="urn:microsoft.com/office/officeart/2018/2/layout/IconVerticalSolidList"/>
    <dgm:cxn modelId="{636F286F-B4BE-4F79-857F-CE6B8B36B4D0}" type="presParOf" srcId="{201621EB-50CD-4EEF-8FAC-73576A04438C}" destId="{5D8F496D-2EFA-4818-B90A-17B4DCAF6277}" srcOrd="3" destOrd="0" presId="urn:microsoft.com/office/officeart/2018/2/layout/IconVerticalSolidList"/>
    <dgm:cxn modelId="{72ABC4E4-3B17-4347-936E-2A47AD1AF723}" type="presParOf" srcId="{201621EB-50CD-4EEF-8FAC-73576A04438C}" destId="{62365217-D1F5-46B9-9E23-A5E6E62CB068}" srcOrd="4" destOrd="0" presId="urn:microsoft.com/office/officeart/2018/2/layout/IconVerticalSolidList"/>
    <dgm:cxn modelId="{56D5C8F3-6CAA-488E-B1FE-20415D59976A}" type="presParOf" srcId="{62365217-D1F5-46B9-9E23-A5E6E62CB068}" destId="{8D284A23-0695-414C-BFE7-42D4F758A502}" srcOrd="0" destOrd="0" presId="urn:microsoft.com/office/officeart/2018/2/layout/IconVerticalSolidList"/>
    <dgm:cxn modelId="{DF9241FA-DCC3-4BD8-A76C-5448DC717DC9}" type="presParOf" srcId="{62365217-D1F5-46B9-9E23-A5E6E62CB068}" destId="{AB193087-33F5-46F6-BDAA-F8236CC130F5}" srcOrd="1" destOrd="0" presId="urn:microsoft.com/office/officeart/2018/2/layout/IconVerticalSolidList"/>
    <dgm:cxn modelId="{615FC164-78FB-4DFF-9BC7-3CE4AC4777EB}" type="presParOf" srcId="{62365217-D1F5-46B9-9E23-A5E6E62CB068}" destId="{AA84A658-3A47-4B2F-8A74-F06FD68B5983}" srcOrd="2" destOrd="0" presId="urn:microsoft.com/office/officeart/2018/2/layout/IconVerticalSolidList"/>
    <dgm:cxn modelId="{AE656FD4-5115-4582-AC57-F9A9A9CE805D}" type="presParOf" srcId="{62365217-D1F5-46B9-9E23-A5E6E62CB068}" destId="{9581E519-394E-4CA3-AC86-914EF2BC28B5}" srcOrd="3" destOrd="0" presId="urn:microsoft.com/office/officeart/2018/2/layout/IconVerticalSolidList"/>
    <dgm:cxn modelId="{AAE71E96-046F-4F8E-897E-60736037C3ED}" type="presParOf" srcId="{201621EB-50CD-4EEF-8FAC-73576A04438C}" destId="{60287BA2-A54C-44D4-920E-6BE545761362}" srcOrd="5" destOrd="0" presId="urn:microsoft.com/office/officeart/2018/2/layout/IconVerticalSolidList"/>
    <dgm:cxn modelId="{848C8B05-65A2-48AF-8A2D-CDC49A13B02A}" type="presParOf" srcId="{201621EB-50CD-4EEF-8FAC-73576A04438C}" destId="{89504FFA-268A-4826-8415-DF57DFB294F3}" srcOrd="6" destOrd="0" presId="urn:microsoft.com/office/officeart/2018/2/layout/IconVerticalSolidList"/>
    <dgm:cxn modelId="{BBFAAAAF-63AC-4ADB-82A8-BB82DEBB2B1D}" type="presParOf" srcId="{89504FFA-268A-4826-8415-DF57DFB294F3}" destId="{EB7E2C17-DB86-48AA-BB16-903BE2D2CAE8}" srcOrd="0" destOrd="0" presId="urn:microsoft.com/office/officeart/2018/2/layout/IconVerticalSolidList"/>
    <dgm:cxn modelId="{01046CDD-E652-4AEC-AA0A-5F45F455BD54}" type="presParOf" srcId="{89504FFA-268A-4826-8415-DF57DFB294F3}" destId="{883526E5-23A6-4D49-8B57-ED43C7A17802}" srcOrd="1" destOrd="0" presId="urn:microsoft.com/office/officeart/2018/2/layout/IconVerticalSolidList"/>
    <dgm:cxn modelId="{F85E4369-A083-455C-A073-260C472CF71F}" type="presParOf" srcId="{89504FFA-268A-4826-8415-DF57DFB294F3}" destId="{304D6F60-2943-4346-8917-8C4E52FE80A5}" srcOrd="2" destOrd="0" presId="urn:microsoft.com/office/officeart/2018/2/layout/IconVerticalSolidList"/>
    <dgm:cxn modelId="{C6665ABB-61EF-4C5A-A3C7-EE8F591CED9A}" type="presParOf" srcId="{89504FFA-268A-4826-8415-DF57DFB294F3}" destId="{EE0E33C2-B3A7-4723-9CF9-5D6678DE28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C968BE-1F1F-4959-8275-AB3EEC4760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EA640C7-2647-4668-B222-AAF9D67A28CA}">
      <dgm:prSet custT="1"/>
      <dgm:spPr/>
      <dgm:t>
        <a:bodyPr/>
        <a:lstStyle/>
        <a:p>
          <a:pPr>
            <a:lnSpc>
              <a:spcPct val="100000"/>
            </a:lnSpc>
          </a:pPr>
          <a:r>
            <a:rPr lang="en-US" sz="2800" u="sng" dirty="0">
              <a:solidFill>
                <a:schemeClr val="tx1"/>
              </a:solidFill>
            </a:rPr>
            <a:t>Procuremen</a:t>
          </a:r>
          <a:r>
            <a:rPr lang="en-US" sz="2800" dirty="0">
              <a:solidFill>
                <a:schemeClr val="tx1"/>
              </a:solidFill>
            </a:rPr>
            <a:t>t </a:t>
          </a:r>
        </a:p>
        <a:p>
          <a:pPr>
            <a:lnSpc>
              <a:spcPct val="100000"/>
            </a:lnSpc>
          </a:pPr>
          <a:r>
            <a:rPr lang="en-US" sz="1600" dirty="0">
              <a:solidFill>
                <a:schemeClr val="tx1"/>
              </a:solidFill>
            </a:rPr>
            <a:t> how you choose your vendor</a:t>
          </a:r>
        </a:p>
      </dgm:t>
    </dgm:pt>
    <dgm:pt modelId="{CFFD14D2-3004-4FB8-9EE5-21804AA9957B}" type="parTrans" cxnId="{BBDFBCA4-7154-4A82-9466-4A3FF214B75A}">
      <dgm:prSet/>
      <dgm:spPr/>
      <dgm:t>
        <a:bodyPr/>
        <a:lstStyle/>
        <a:p>
          <a:endParaRPr lang="en-US"/>
        </a:p>
      </dgm:t>
    </dgm:pt>
    <dgm:pt modelId="{148C64C4-398B-48F1-BA55-522EA722B18D}" type="sibTrans" cxnId="{BBDFBCA4-7154-4A82-9466-4A3FF214B75A}">
      <dgm:prSet/>
      <dgm:spPr/>
      <dgm:t>
        <a:bodyPr/>
        <a:lstStyle/>
        <a:p>
          <a:endParaRPr lang="en-US"/>
        </a:p>
      </dgm:t>
    </dgm:pt>
    <dgm:pt modelId="{A33575EA-6A20-40E9-AF2E-8B137DF28EDC}">
      <dgm:prSet custT="1"/>
      <dgm:spPr/>
      <dgm:t>
        <a:bodyPr/>
        <a:lstStyle/>
        <a:p>
          <a:pPr>
            <a:lnSpc>
              <a:spcPct val="100000"/>
            </a:lnSpc>
          </a:pPr>
          <a:r>
            <a:rPr lang="en-US" sz="2800" u="sng" dirty="0">
              <a:solidFill>
                <a:schemeClr val="tx1"/>
              </a:solidFill>
            </a:rPr>
            <a:t>Fiscal</a:t>
          </a:r>
          <a:r>
            <a:rPr lang="en-US" sz="2800" dirty="0">
              <a:solidFill>
                <a:schemeClr val="tx1"/>
              </a:solidFill>
            </a:rPr>
            <a:t> </a:t>
          </a:r>
          <a:r>
            <a:rPr lang="en-US" sz="1600" dirty="0">
              <a:solidFill>
                <a:schemeClr val="tx1"/>
              </a:solidFill>
            </a:rPr>
            <a:t> </a:t>
          </a:r>
        </a:p>
        <a:p>
          <a:pPr>
            <a:lnSpc>
              <a:spcPct val="100000"/>
            </a:lnSpc>
          </a:pPr>
          <a:r>
            <a:rPr lang="en-US" sz="1600" dirty="0">
              <a:solidFill>
                <a:schemeClr val="tx1"/>
              </a:solidFill>
            </a:rPr>
            <a:t>how you pay for it</a:t>
          </a:r>
        </a:p>
      </dgm:t>
    </dgm:pt>
    <dgm:pt modelId="{46935794-F62D-43DD-BD05-C19206979EF2}" type="parTrans" cxnId="{B1D6AB2B-E4CA-4320-AA79-56744220E9A0}">
      <dgm:prSet/>
      <dgm:spPr/>
      <dgm:t>
        <a:bodyPr/>
        <a:lstStyle/>
        <a:p>
          <a:endParaRPr lang="en-US"/>
        </a:p>
      </dgm:t>
    </dgm:pt>
    <dgm:pt modelId="{F4647EC4-4CDE-4997-8A3C-787EC993BD43}" type="sibTrans" cxnId="{B1D6AB2B-E4CA-4320-AA79-56744220E9A0}">
      <dgm:prSet/>
      <dgm:spPr/>
      <dgm:t>
        <a:bodyPr/>
        <a:lstStyle/>
        <a:p>
          <a:endParaRPr lang="en-US"/>
        </a:p>
      </dgm:t>
    </dgm:pt>
    <dgm:pt modelId="{B05DEB7A-B1B3-48C1-84D6-640D63A58803}">
      <dgm:prSet custT="1"/>
      <dgm:spPr/>
      <dgm:t>
        <a:bodyPr/>
        <a:lstStyle/>
        <a:p>
          <a:pPr>
            <a:lnSpc>
              <a:spcPct val="100000"/>
            </a:lnSpc>
          </a:pPr>
          <a:r>
            <a:rPr lang="en-US" sz="2400" dirty="0">
              <a:solidFill>
                <a:schemeClr val="tx1"/>
              </a:solidFill>
            </a:rPr>
            <a:t>Each piece has its own rules, forms and processes</a:t>
          </a:r>
        </a:p>
      </dgm:t>
    </dgm:pt>
    <dgm:pt modelId="{AD5FFD33-6AFD-4807-AE44-DB2767CA9450}" type="parTrans" cxnId="{5DAF0E30-969D-40D1-8BA9-BDE471BAEFCC}">
      <dgm:prSet/>
      <dgm:spPr/>
      <dgm:t>
        <a:bodyPr/>
        <a:lstStyle/>
        <a:p>
          <a:endParaRPr lang="en-US"/>
        </a:p>
      </dgm:t>
    </dgm:pt>
    <dgm:pt modelId="{61462413-80DB-4DDF-A4F8-DD49618A9269}" type="sibTrans" cxnId="{5DAF0E30-969D-40D1-8BA9-BDE471BAEFCC}">
      <dgm:prSet/>
      <dgm:spPr/>
      <dgm:t>
        <a:bodyPr/>
        <a:lstStyle/>
        <a:p>
          <a:endParaRPr lang="en-US"/>
        </a:p>
      </dgm:t>
    </dgm:pt>
    <dgm:pt modelId="{FC9D1C5E-249C-458B-A7E7-D93D821D09C6}" type="pres">
      <dgm:prSet presAssocID="{2BC968BE-1F1F-4959-8275-AB3EEC4760A2}" presName="diagram" presStyleCnt="0">
        <dgm:presLayoutVars>
          <dgm:dir/>
          <dgm:resizeHandles val="exact"/>
        </dgm:presLayoutVars>
      </dgm:prSet>
      <dgm:spPr/>
    </dgm:pt>
    <dgm:pt modelId="{221BCA4E-4240-49BA-A707-2C735AB214F1}" type="pres">
      <dgm:prSet presAssocID="{8EA640C7-2647-4668-B222-AAF9D67A28CA}" presName="node" presStyleLbl="node1" presStyleIdx="0" presStyleCnt="3">
        <dgm:presLayoutVars>
          <dgm:bulletEnabled val="1"/>
        </dgm:presLayoutVars>
      </dgm:prSet>
      <dgm:spPr/>
    </dgm:pt>
    <dgm:pt modelId="{5FFBB908-8C07-418F-85D0-6E4EA6376860}" type="pres">
      <dgm:prSet presAssocID="{148C64C4-398B-48F1-BA55-522EA722B18D}" presName="sibTrans" presStyleCnt="0"/>
      <dgm:spPr/>
    </dgm:pt>
    <dgm:pt modelId="{45A6D4E9-B50F-40CF-9DA8-C55AB88E8555}" type="pres">
      <dgm:prSet presAssocID="{A33575EA-6A20-40E9-AF2E-8B137DF28EDC}" presName="node" presStyleLbl="node1" presStyleIdx="1" presStyleCnt="3">
        <dgm:presLayoutVars>
          <dgm:bulletEnabled val="1"/>
        </dgm:presLayoutVars>
      </dgm:prSet>
      <dgm:spPr/>
    </dgm:pt>
    <dgm:pt modelId="{129CDCD3-F52D-49E5-9D48-A0A054CBF70B}" type="pres">
      <dgm:prSet presAssocID="{F4647EC4-4CDE-4997-8A3C-787EC993BD43}" presName="sibTrans" presStyleCnt="0"/>
      <dgm:spPr/>
    </dgm:pt>
    <dgm:pt modelId="{21521E9A-4598-4F89-A42F-1D5C75520D45}" type="pres">
      <dgm:prSet presAssocID="{B05DEB7A-B1B3-48C1-84D6-640D63A58803}" presName="node" presStyleLbl="node1" presStyleIdx="2" presStyleCnt="3">
        <dgm:presLayoutVars>
          <dgm:bulletEnabled val="1"/>
        </dgm:presLayoutVars>
      </dgm:prSet>
      <dgm:spPr/>
    </dgm:pt>
  </dgm:ptLst>
  <dgm:cxnLst>
    <dgm:cxn modelId="{3424AB15-87B8-4277-A97F-5900F6CF960A}" type="presOf" srcId="{B05DEB7A-B1B3-48C1-84D6-640D63A58803}" destId="{21521E9A-4598-4F89-A42F-1D5C75520D45}" srcOrd="0" destOrd="0" presId="urn:microsoft.com/office/officeart/2005/8/layout/default"/>
    <dgm:cxn modelId="{B1D6AB2B-E4CA-4320-AA79-56744220E9A0}" srcId="{2BC968BE-1F1F-4959-8275-AB3EEC4760A2}" destId="{A33575EA-6A20-40E9-AF2E-8B137DF28EDC}" srcOrd="1" destOrd="0" parTransId="{46935794-F62D-43DD-BD05-C19206979EF2}" sibTransId="{F4647EC4-4CDE-4997-8A3C-787EC993BD43}"/>
    <dgm:cxn modelId="{5DAF0E30-969D-40D1-8BA9-BDE471BAEFCC}" srcId="{2BC968BE-1F1F-4959-8275-AB3EEC4760A2}" destId="{B05DEB7A-B1B3-48C1-84D6-640D63A58803}" srcOrd="2" destOrd="0" parTransId="{AD5FFD33-6AFD-4807-AE44-DB2767CA9450}" sibTransId="{61462413-80DB-4DDF-A4F8-DD49618A9269}"/>
    <dgm:cxn modelId="{37E2A941-E293-4D6C-B2DE-F0CC121A7B89}" type="presOf" srcId="{8EA640C7-2647-4668-B222-AAF9D67A28CA}" destId="{221BCA4E-4240-49BA-A707-2C735AB214F1}" srcOrd="0" destOrd="0" presId="urn:microsoft.com/office/officeart/2005/8/layout/default"/>
    <dgm:cxn modelId="{616EE669-48F3-4252-8234-5500D7E264F2}" type="presOf" srcId="{2BC968BE-1F1F-4959-8275-AB3EEC4760A2}" destId="{FC9D1C5E-249C-458B-A7E7-D93D821D09C6}" srcOrd="0" destOrd="0" presId="urn:microsoft.com/office/officeart/2005/8/layout/default"/>
    <dgm:cxn modelId="{BBDFBCA4-7154-4A82-9466-4A3FF214B75A}" srcId="{2BC968BE-1F1F-4959-8275-AB3EEC4760A2}" destId="{8EA640C7-2647-4668-B222-AAF9D67A28CA}" srcOrd="0" destOrd="0" parTransId="{CFFD14D2-3004-4FB8-9EE5-21804AA9957B}" sibTransId="{148C64C4-398B-48F1-BA55-522EA722B18D}"/>
    <dgm:cxn modelId="{A93EC6DE-02EB-46D6-AB17-29E277DF5A3E}" type="presOf" srcId="{A33575EA-6A20-40E9-AF2E-8B137DF28EDC}" destId="{45A6D4E9-B50F-40CF-9DA8-C55AB88E8555}" srcOrd="0" destOrd="0" presId="urn:microsoft.com/office/officeart/2005/8/layout/default"/>
    <dgm:cxn modelId="{B61E64DE-3CA1-43D9-B101-1BE3CBA18F77}" type="presParOf" srcId="{FC9D1C5E-249C-458B-A7E7-D93D821D09C6}" destId="{221BCA4E-4240-49BA-A707-2C735AB214F1}" srcOrd="0" destOrd="0" presId="urn:microsoft.com/office/officeart/2005/8/layout/default"/>
    <dgm:cxn modelId="{B74FA72C-D12E-4467-AC9A-EBE076CEFDD7}" type="presParOf" srcId="{FC9D1C5E-249C-458B-A7E7-D93D821D09C6}" destId="{5FFBB908-8C07-418F-85D0-6E4EA6376860}" srcOrd="1" destOrd="0" presId="urn:microsoft.com/office/officeart/2005/8/layout/default"/>
    <dgm:cxn modelId="{D05A64C2-23D5-4295-8D95-135400075E55}" type="presParOf" srcId="{FC9D1C5E-249C-458B-A7E7-D93D821D09C6}" destId="{45A6D4E9-B50F-40CF-9DA8-C55AB88E8555}" srcOrd="2" destOrd="0" presId="urn:microsoft.com/office/officeart/2005/8/layout/default"/>
    <dgm:cxn modelId="{3432CEC4-EF78-4A2F-87E1-AD13DD41AD9E}" type="presParOf" srcId="{FC9D1C5E-249C-458B-A7E7-D93D821D09C6}" destId="{129CDCD3-F52D-49E5-9D48-A0A054CBF70B}" srcOrd="3" destOrd="0" presId="urn:microsoft.com/office/officeart/2005/8/layout/default"/>
    <dgm:cxn modelId="{DFCA70D2-8EE4-40E3-9027-1E3CA7A1AE1A}" type="presParOf" srcId="{FC9D1C5E-249C-458B-A7E7-D93D821D09C6}" destId="{21521E9A-4598-4F89-A42F-1D5C75520D4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A0716-42C8-401B-B87C-F1E3ED510E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D2C7BB-15D2-496E-ACCC-5EA3E70D79A7}">
      <dgm:prSet/>
      <dgm:spPr/>
      <dgm:t>
        <a:bodyPr/>
        <a:lstStyle/>
        <a:p>
          <a:r>
            <a:rPr lang="en-US" u="sng"/>
            <a:t>Goods</a:t>
          </a:r>
          <a:r>
            <a:rPr lang="en-US" b="0"/>
            <a:t> are physical items that are manufactured, stored and sold.  No participation in the production.  Examples:  office supplies, books, tractors, computer hardware</a:t>
          </a:r>
          <a:r>
            <a:rPr lang="en-US"/>
            <a:t> </a:t>
          </a:r>
        </a:p>
      </dgm:t>
    </dgm:pt>
    <dgm:pt modelId="{96425D52-7946-4B5D-BFC1-177C6139A859}" type="parTrans" cxnId="{FC480E7A-03E9-444B-9D83-68A0AF55F90C}">
      <dgm:prSet/>
      <dgm:spPr/>
      <dgm:t>
        <a:bodyPr/>
        <a:lstStyle/>
        <a:p>
          <a:endParaRPr lang="en-US"/>
        </a:p>
      </dgm:t>
    </dgm:pt>
    <dgm:pt modelId="{776225D5-68D4-44B6-A582-A899C0EBA3E4}" type="sibTrans" cxnId="{FC480E7A-03E9-444B-9D83-68A0AF55F90C}">
      <dgm:prSet/>
      <dgm:spPr/>
      <dgm:t>
        <a:bodyPr/>
        <a:lstStyle/>
        <a:p>
          <a:endParaRPr lang="en-US"/>
        </a:p>
      </dgm:t>
    </dgm:pt>
    <dgm:pt modelId="{0AF62B98-08E5-4C88-BF1A-4942CE4FA2D8}">
      <dgm:prSet/>
      <dgm:spPr/>
      <dgm:t>
        <a:bodyPr/>
        <a:lstStyle/>
        <a:p>
          <a:r>
            <a:rPr lang="en-US" u="sng"/>
            <a:t>Services</a:t>
          </a:r>
          <a:r>
            <a:rPr lang="en-US" b="0"/>
            <a:t> are produced by an individual’s performance.  Participation in the production process can be significant.  Examples:  customization of items for CCCS, guest speakers, conference space rentals, sign language interpretation, conference facility rentals </a:t>
          </a:r>
          <a:endParaRPr lang="en-US"/>
        </a:p>
      </dgm:t>
    </dgm:pt>
    <dgm:pt modelId="{B4B6B132-0144-4B41-943B-50DDFAD684F3}" type="parTrans" cxnId="{F62F51C1-101D-4E74-8BEC-3D553ABE63D1}">
      <dgm:prSet/>
      <dgm:spPr/>
      <dgm:t>
        <a:bodyPr/>
        <a:lstStyle/>
        <a:p>
          <a:endParaRPr lang="en-US"/>
        </a:p>
      </dgm:t>
    </dgm:pt>
    <dgm:pt modelId="{1A76C7D8-79E1-4562-A752-728F1EFE55DA}" type="sibTrans" cxnId="{F62F51C1-101D-4E74-8BEC-3D553ABE63D1}">
      <dgm:prSet/>
      <dgm:spPr/>
      <dgm:t>
        <a:bodyPr/>
        <a:lstStyle/>
        <a:p>
          <a:endParaRPr lang="en-US"/>
        </a:p>
      </dgm:t>
    </dgm:pt>
    <dgm:pt modelId="{B0F1E619-1626-474A-9F12-A6699C59FD7F}">
      <dgm:prSet/>
      <dgm:spPr/>
      <dgm:t>
        <a:bodyPr/>
        <a:lstStyle/>
        <a:p>
          <a:r>
            <a:rPr lang="en-US" b="0" dirty="0">
              <a:solidFill>
                <a:schemeClr val="tx1"/>
              </a:solidFill>
            </a:rPr>
            <a:t>A list of Approved Service Vendors is located on the Finance page of the CCCS Website.  Submit a Purchase Requisition to use other vendors.</a:t>
          </a:r>
          <a:endParaRPr lang="en-US" dirty="0">
            <a:solidFill>
              <a:schemeClr val="tx1"/>
            </a:solidFill>
          </a:endParaRPr>
        </a:p>
      </dgm:t>
    </dgm:pt>
    <dgm:pt modelId="{292CA662-21D2-4CAB-9D23-E56F2269963A}" type="parTrans" cxnId="{EAC234C6-4276-45BE-8B08-E4CD0D23D2AD}">
      <dgm:prSet/>
      <dgm:spPr/>
      <dgm:t>
        <a:bodyPr/>
        <a:lstStyle/>
        <a:p>
          <a:endParaRPr lang="en-US"/>
        </a:p>
      </dgm:t>
    </dgm:pt>
    <dgm:pt modelId="{2618A070-3865-4DA6-B5EC-FD5DCD7729E4}" type="sibTrans" cxnId="{EAC234C6-4276-45BE-8B08-E4CD0D23D2AD}">
      <dgm:prSet/>
      <dgm:spPr/>
      <dgm:t>
        <a:bodyPr/>
        <a:lstStyle/>
        <a:p>
          <a:endParaRPr lang="en-US"/>
        </a:p>
      </dgm:t>
    </dgm:pt>
    <dgm:pt modelId="{8BC33D5A-2A74-424D-A0AA-7DF1DB71BF04}" type="pres">
      <dgm:prSet presAssocID="{F45A0716-42C8-401B-B87C-F1E3ED510EBB}" presName="root" presStyleCnt="0">
        <dgm:presLayoutVars>
          <dgm:dir/>
          <dgm:resizeHandles val="exact"/>
        </dgm:presLayoutVars>
      </dgm:prSet>
      <dgm:spPr/>
    </dgm:pt>
    <dgm:pt modelId="{DCD7ED23-70EF-484C-B975-5414805AA5E5}" type="pres">
      <dgm:prSet presAssocID="{4DD2C7BB-15D2-496E-ACCC-5EA3E70D79A7}" presName="compNode" presStyleCnt="0"/>
      <dgm:spPr/>
    </dgm:pt>
    <dgm:pt modelId="{571F348F-66A0-4462-A968-31B7AFEC6F26}" type="pres">
      <dgm:prSet presAssocID="{4DD2C7BB-15D2-496E-ACCC-5EA3E70D79A7}" presName="bgRect" presStyleLbl="bgShp" presStyleIdx="0" presStyleCnt="3"/>
      <dgm:spPr/>
    </dgm:pt>
    <dgm:pt modelId="{A702804A-5FAB-4CC2-A586-068B69B21DEC}" type="pres">
      <dgm:prSet presAssocID="{4DD2C7BB-15D2-496E-ACCC-5EA3E70D79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8AF8A72-A5DC-428D-A79F-5F706FEF65AC}" type="pres">
      <dgm:prSet presAssocID="{4DD2C7BB-15D2-496E-ACCC-5EA3E70D79A7}" presName="spaceRect" presStyleCnt="0"/>
      <dgm:spPr/>
    </dgm:pt>
    <dgm:pt modelId="{964B6DCA-BA02-4438-9581-EA00F7A3771D}" type="pres">
      <dgm:prSet presAssocID="{4DD2C7BB-15D2-496E-ACCC-5EA3E70D79A7}" presName="parTx" presStyleLbl="revTx" presStyleIdx="0" presStyleCnt="3">
        <dgm:presLayoutVars>
          <dgm:chMax val="0"/>
          <dgm:chPref val="0"/>
        </dgm:presLayoutVars>
      </dgm:prSet>
      <dgm:spPr/>
    </dgm:pt>
    <dgm:pt modelId="{67EA6C97-0AD2-487D-B373-B52F2F0C9E8E}" type="pres">
      <dgm:prSet presAssocID="{776225D5-68D4-44B6-A582-A899C0EBA3E4}" presName="sibTrans" presStyleCnt="0"/>
      <dgm:spPr/>
    </dgm:pt>
    <dgm:pt modelId="{9DD135BE-D744-431C-9837-8A619C43AC6B}" type="pres">
      <dgm:prSet presAssocID="{0AF62B98-08E5-4C88-BF1A-4942CE4FA2D8}" presName="compNode" presStyleCnt="0"/>
      <dgm:spPr/>
    </dgm:pt>
    <dgm:pt modelId="{3CA363D0-622C-436B-9B71-ACB2650D74F6}" type="pres">
      <dgm:prSet presAssocID="{0AF62B98-08E5-4C88-BF1A-4942CE4FA2D8}" presName="bgRect" presStyleLbl="bgShp" presStyleIdx="1" presStyleCnt="3"/>
      <dgm:spPr/>
    </dgm:pt>
    <dgm:pt modelId="{0F2998C6-78D5-4F7F-9402-F7D420083CEF}" type="pres">
      <dgm:prSet presAssocID="{0AF62B98-08E5-4C88-BF1A-4942CE4FA2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2A0A1B4A-047D-4A77-B077-ECFC86472BAF}" type="pres">
      <dgm:prSet presAssocID="{0AF62B98-08E5-4C88-BF1A-4942CE4FA2D8}" presName="spaceRect" presStyleCnt="0"/>
      <dgm:spPr/>
    </dgm:pt>
    <dgm:pt modelId="{1ABAB51A-A723-481B-8B79-F27F86EC1EC5}" type="pres">
      <dgm:prSet presAssocID="{0AF62B98-08E5-4C88-BF1A-4942CE4FA2D8}" presName="parTx" presStyleLbl="revTx" presStyleIdx="1" presStyleCnt="3">
        <dgm:presLayoutVars>
          <dgm:chMax val="0"/>
          <dgm:chPref val="0"/>
        </dgm:presLayoutVars>
      </dgm:prSet>
      <dgm:spPr/>
    </dgm:pt>
    <dgm:pt modelId="{C0D75BB8-C38F-4BD4-98E7-2FD0CACB64B9}" type="pres">
      <dgm:prSet presAssocID="{1A76C7D8-79E1-4562-A752-728F1EFE55DA}" presName="sibTrans" presStyleCnt="0"/>
      <dgm:spPr/>
    </dgm:pt>
    <dgm:pt modelId="{4B3FB772-8BDC-4B9F-BB92-19B82FBA27BB}" type="pres">
      <dgm:prSet presAssocID="{B0F1E619-1626-474A-9F12-A6699C59FD7F}" presName="compNode" presStyleCnt="0"/>
      <dgm:spPr/>
    </dgm:pt>
    <dgm:pt modelId="{DA290484-3556-4A4D-B8D1-83C9ED032F85}" type="pres">
      <dgm:prSet presAssocID="{B0F1E619-1626-474A-9F12-A6699C59FD7F}" presName="bgRect" presStyleLbl="bgShp" presStyleIdx="2" presStyleCnt="3"/>
      <dgm:spPr/>
    </dgm:pt>
    <dgm:pt modelId="{FDE27518-A0EC-4E5F-83B5-DAB269A1C2EE}" type="pres">
      <dgm:prSet presAssocID="{B0F1E619-1626-474A-9F12-A6699C59FD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8EE4125-ED65-495A-9028-6FB3490ECBF7}" type="pres">
      <dgm:prSet presAssocID="{B0F1E619-1626-474A-9F12-A6699C59FD7F}" presName="spaceRect" presStyleCnt="0"/>
      <dgm:spPr/>
    </dgm:pt>
    <dgm:pt modelId="{B52AB604-4283-4356-A076-EC9086410909}" type="pres">
      <dgm:prSet presAssocID="{B0F1E619-1626-474A-9F12-A6699C59FD7F}" presName="parTx" presStyleLbl="revTx" presStyleIdx="2" presStyleCnt="3">
        <dgm:presLayoutVars>
          <dgm:chMax val="0"/>
          <dgm:chPref val="0"/>
        </dgm:presLayoutVars>
      </dgm:prSet>
      <dgm:spPr/>
    </dgm:pt>
  </dgm:ptLst>
  <dgm:cxnLst>
    <dgm:cxn modelId="{5E340F10-6D59-474D-A0B9-B0546A9344CA}" type="presOf" srcId="{4DD2C7BB-15D2-496E-ACCC-5EA3E70D79A7}" destId="{964B6DCA-BA02-4438-9581-EA00F7A3771D}" srcOrd="0" destOrd="0" presId="urn:microsoft.com/office/officeart/2018/2/layout/IconVerticalSolidList"/>
    <dgm:cxn modelId="{08172645-DE5D-471E-838F-CD8459A0D333}" type="presOf" srcId="{B0F1E619-1626-474A-9F12-A6699C59FD7F}" destId="{B52AB604-4283-4356-A076-EC9086410909}" srcOrd="0" destOrd="0" presId="urn:microsoft.com/office/officeart/2018/2/layout/IconVerticalSolidList"/>
    <dgm:cxn modelId="{4117294D-51FC-45AD-86C0-F9FDE696C5BD}" type="presOf" srcId="{0AF62B98-08E5-4C88-BF1A-4942CE4FA2D8}" destId="{1ABAB51A-A723-481B-8B79-F27F86EC1EC5}" srcOrd="0" destOrd="0" presId="urn:microsoft.com/office/officeart/2018/2/layout/IconVerticalSolidList"/>
    <dgm:cxn modelId="{FC480E7A-03E9-444B-9D83-68A0AF55F90C}" srcId="{F45A0716-42C8-401B-B87C-F1E3ED510EBB}" destId="{4DD2C7BB-15D2-496E-ACCC-5EA3E70D79A7}" srcOrd="0" destOrd="0" parTransId="{96425D52-7946-4B5D-BFC1-177C6139A859}" sibTransId="{776225D5-68D4-44B6-A582-A899C0EBA3E4}"/>
    <dgm:cxn modelId="{25E18FA0-71C6-4997-A60E-62A0BBE55E59}" type="presOf" srcId="{F45A0716-42C8-401B-B87C-F1E3ED510EBB}" destId="{8BC33D5A-2A74-424D-A0AA-7DF1DB71BF04}" srcOrd="0" destOrd="0" presId="urn:microsoft.com/office/officeart/2018/2/layout/IconVerticalSolidList"/>
    <dgm:cxn modelId="{F62F51C1-101D-4E74-8BEC-3D553ABE63D1}" srcId="{F45A0716-42C8-401B-B87C-F1E3ED510EBB}" destId="{0AF62B98-08E5-4C88-BF1A-4942CE4FA2D8}" srcOrd="1" destOrd="0" parTransId="{B4B6B132-0144-4B41-943B-50DDFAD684F3}" sibTransId="{1A76C7D8-79E1-4562-A752-728F1EFE55DA}"/>
    <dgm:cxn modelId="{EAC234C6-4276-45BE-8B08-E4CD0D23D2AD}" srcId="{F45A0716-42C8-401B-B87C-F1E3ED510EBB}" destId="{B0F1E619-1626-474A-9F12-A6699C59FD7F}" srcOrd="2" destOrd="0" parTransId="{292CA662-21D2-4CAB-9D23-E56F2269963A}" sibTransId="{2618A070-3865-4DA6-B5EC-FD5DCD7729E4}"/>
    <dgm:cxn modelId="{C7B258D4-C08A-4F2F-A46E-2054170D1AE6}" type="presParOf" srcId="{8BC33D5A-2A74-424D-A0AA-7DF1DB71BF04}" destId="{DCD7ED23-70EF-484C-B975-5414805AA5E5}" srcOrd="0" destOrd="0" presId="urn:microsoft.com/office/officeart/2018/2/layout/IconVerticalSolidList"/>
    <dgm:cxn modelId="{2ECBDAC5-944F-4286-9A88-B964DED94840}" type="presParOf" srcId="{DCD7ED23-70EF-484C-B975-5414805AA5E5}" destId="{571F348F-66A0-4462-A968-31B7AFEC6F26}" srcOrd="0" destOrd="0" presId="urn:microsoft.com/office/officeart/2018/2/layout/IconVerticalSolidList"/>
    <dgm:cxn modelId="{0E707AC0-F30D-45A4-A52F-FA30B4508CCF}" type="presParOf" srcId="{DCD7ED23-70EF-484C-B975-5414805AA5E5}" destId="{A702804A-5FAB-4CC2-A586-068B69B21DEC}" srcOrd="1" destOrd="0" presId="urn:microsoft.com/office/officeart/2018/2/layout/IconVerticalSolidList"/>
    <dgm:cxn modelId="{1FE439C9-5F13-4DC0-8F60-540E528FBC57}" type="presParOf" srcId="{DCD7ED23-70EF-484C-B975-5414805AA5E5}" destId="{18AF8A72-A5DC-428D-A79F-5F706FEF65AC}" srcOrd="2" destOrd="0" presId="urn:microsoft.com/office/officeart/2018/2/layout/IconVerticalSolidList"/>
    <dgm:cxn modelId="{84116CBE-BD2C-4B6E-B7A7-E3A1C9971C5D}" type="presParOf" srcId="{DCD7ED23-70EF-484C-B975-5414805AA5E5}" destId="{964B6DCA-BA02-4438-9581-EA00F7A3771D}" srcOrd="3" destOrd="0" presId="urn:microsoft.com/office/officeart/2018/2/layout/IconVerticalSolidList"/>
    <dgm:cxn modelId="{B757B1DE-A7D3-48EA-8F40-B95DF2ECD646}" type="presParOf" srcId="{8BC33D5A-2A74-424D-A0AA-7DF1DB71BF04}" destId="{67EA6C97-0AD2-487D-B373-B52F2F0C9E8E}" srcOrd="1" destOrd="0" presId="urn:microsoft.com/office/officeart/2018/2/layout/IconVerticalSolidList"/>
    <dgm:cxn modelId="{588A3F2C-1C19-4978-8012-A472B54264A4}" type="presParOf" srcId="{8BC33D5A-2A74-424D-A0AA-7DF1DB71BF04}" destId="{9DD135BE-D744-431C-9837-8A619C43AC6B}" srcOrd="2" destOrd="0" presId="urn:microsoft.com/office/officeart/2018/2/layout/IconVerticalSolidList"/>
    <dgm:cxn modelId="{14AFA8F2-E23A-4D06-A037-E0A056B2C684}" type="presParOf" srcId="{9DD135BE-D744-431C-9837-8A619C43AC6B}" destId="{3CA363D0-622C-436B-9B71-ACB2650D74F6}" srcOrd="0" destOrd="0" presId="urn:microsoft.com/office/officeart/2018/2/layout/IconVerticalSolidList"/>
    <dgm:cxn modelId="{6CA1BFFF-B1D9-4475-B6BE-D5B3C2648684}" type="presParOf" srcId="{9DD135BE-D744-431C-9837-8A619C43AC6B}" destId="{0F2998C6-78D5-4F7F-9402-F7D420083CEF}" srcOrd="1" destOrd="0" presId="urn:microsoft.com/office/officeart/2018/2/layout/IconVerticalSolidList"/>
    <dgm:cxn modelId="{8DCFD255-23AE-48CD-95A5-B3986A629BB5}" type="presParOf" srcId="{9DD135BE-D744-431C-9837-8A619C43AC6B}" destId="{2A0A1B4A-047D-4A77-B077-ECFC86472BAF}" srcOrd="2" destOrd="0" presId="urn:microsoft.com/office/officeart/2018/2/layout/IconVerticalSolidList"/>
    <dgm:cxn modelId="{22B19467-67E3-4C64-AA8C-E19D4505CD1E}" type="presParOf" srcId="{9DD135BE-D744-431C-9837-8A619C43AC6B}" destId="{1ABAB51A-A723-481B-8B79-F27F86EC1EC5}" srcOrd="3" destOrd="0" presId="urn:microsoft.com/office/officeart/2018/2/layout/IconVerticalSolidList"/>
    <dgm:cxn modelId="{7FC13A45-CA84-4EDC-A1FB-CDB91331CE17}" type="presParOf" srcId="{8BC33D5A-2A74-424D-A0AA-7DF1DB71BF04}" destId="{C0D75BB8-C38F-4BD4-98E7-2FD0CACB64B9}" srcOrd="3" destOrd="0" presId="urn:microsoft.com/office/officeart/2018/2/layout/IconVerticalSolidList"/>
    <dgm:cxn modelId="{007D2BDB-D6DC-48B8-B80C-31D8583ECB33}" type="presParOf" srcId="{8BC33D5A-2A74-424D-A0AA-7DF1DB71BF04}" destId="{4B3FB772-8BDC-4B9F-BB92-19B82FBA27BB}" srcOrd="4" destOrd="0" presId="urn:microsoft.com/office/officeart/2018/2/layout/IconVerticalSolidList"/>
    <dgm:cxn modelId="{45C0DF45-A634-4AC8-A8C6-F1C917E89494}" type="presParOf" srcId="{4B3FB772-8BDC-4B9F-BB92-19B82FBA27BB}" destId="{DA290484-3556-4A4D-B8D1-83C9ED032F85}" srcOrd="0" destOrd="0" presId="urn:microsoft.com/office/officeart/2018/2/layout/IconVerticalSolidList"/>
    <dgm:cxn modelId="{6ACAECA8-3500-40BE-B233-4428E034153A}" type="presParOf" srcId="{4B3FB772-8BDC-4B9F-BB92-19B82FBA27BB}" destId="{FDE27518-A0EC-4E5F-83B5-DAB269A1C2EE}" srcOrd="1" destOrd="0" presId="urn:microsoft.com/office/officeart/2018/2/layout/IconVerticalSolidList"/>
    <dgm:cxn modelId="{39229450-9351-482F-A88B-82F1526F9E73}" type="presParOf" srcId="{4B3FB772-8BDC-4B9F-BB92-19B82FBA27BB}" destId="{78EE4125-ED65-495A-9028-6FB3490ECBF7}" srcOrd="2" destOrd="0" presId="urn:microsoft.com/office/officeart/2018/2/layout/IconVerticalSolidList"/>
    <dgm:cxn modelId="{1B68EBBD-0C04-46E2-84FF-25C6BA89688D}" type="presParOf" srcId="{4B3FB772-8BDC-4B9F-BB92-19B82FBA27BB}" destId="{B52AB604-4283-4356-A076-EC90864109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17C14-4C71-4E36-B927-3F4B26612B6E}">
      <dsp:nvSpPr>
        <dsp:cNvPr id="0" name=""/>
        <dsp:cNvSpPr/>
      </dsp:nvSpPr>
      <dsp:spPr>
        <a:xfrm>
          <a:off x="0" y="357758"/>
          <a:ext cx="4697730" cy="469773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468B5-7154-4EDF-AAF0-D84BB720E441}">
      <dsp:nvSpPr>
        <dsp:cNvPr id="0" name=""/>
        <dsp:cNvSpPr/>
      </dsp:nvSpPr>
      <dsp:spPr>
        <a:xfrm>
          <a:off x="446284" y="804043"/>
          <a:ext cx="1832114" cy="1832114"/>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baseline="0" dirty="0"/>
            <a:t>State Procurement Code</a:t>
          </a:r>
          <a:endParaRPr lang="en-US" sz="2100" kern="1200" dirty="0"/>
        </a:p>
      </dsp:txBody>
      <dsp:txXfrm>
        <a:off x="535720" y="893479"/>
        <a:ext cx="1653242" cy="1653242"/>
      </dsp:txXfrm>
    </dsp:sp>
    <dsp:sp modelId="{45DB7E96-2F26-4248-88FF-B4A997792469}">
      <dsp:nvSpPr>
        <dsp:cNvPr id="0" name=""/>
        <dsp:cNvSpPr/>
      </dsp:nvSpPr>
      <dsp:spPr>
        <a:xfrm>
          <a:off x="2419330" y="804043"/>
          <a:ext cx="1832114" cy="1832114"/>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baseline="0"/>
            <a:t>State Fiscal Rules</a:t>
          </a:r>
          <a:endParaRPr lang="en-US" sz="2100" kern="1200"/>
        </a:p>
      </dsp:txBody>
      <dsp:txXfrm>
        <a:off x="2508766" y="893479"/>
        <a:ext cx="1653242" cy="1653242"/>
      </dsp:txXfrm>
    </dsp:sp>
    <dsp:sp modelId="{140B5B0D-3DE2-4C23-AD62-9C1EEA4F3BD0}">
      <dsp:nvSpPr>
        <dsp:cNvPr id="0" name=""/>
        <dsp:cNvSpPr/>
      </dsp:nvSpPr>
      <dsp:spPr>
        <a:xfrm>
          <a:off x="446284" y="2777089"/>
          <a:ext cx="1832114" cy="1832114"/>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baseline="0" dirty="0"/>
            <a:t>State Personnel rules</a:t>
          </a:r>
          <a:endParaRPr lang="en-US" sz="2100" kern="1200" dirty="0"/>
        </a:p>
      </dsp:txBody>
      <dsp:txXfrm>
        <a:off x="535720" y="2866525"/>
        <a:ext cx="1653242" cy="1653242"/>
      </dsp:txXfrm>
    </dsp:sp>
    <dsp:sp modelId="{FE49E7B0-4E71-4FB3-9B68-E3120D53FBC1}">
      <dsp:nvSpPr>
        <dsp:cNvPr id="0" name=""/>
        <dsp:cNvSpPr/>
      </dsp:nvSpPr>
      <dsp:spPr>
        <a:xfrm>
          <a:off x="2419330" y="2777089"/>
          <a:ext cx="1832114" cy="1832114"/>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baseline="0" dirty="0"/>
            <a:t>Federal Funds rules and IRS - sometimes</a:t>
          </a:r>
          <a:endParaRPr lang="en-US" sz="2100" kern="1200" dirty="0"/>
        </a:p>
      </dsp:txBody>
      <dsp:txXfrm>
        <a:off x="2508766" y="2866525"/>
        <a:ext cx="1653242" cy="1653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F8B9C-283F-41C0-965F-3D4AF95D795A}">
      <dsp:nvSpPr>
        <dsp:cNvPr id="0" name=""/>
        <dsp:cNvSpPr/>
      </dsp:nvSpPr>
      <dsp:spPr>
        <a:xfrm>
          <a:off x="0" y="2447"/>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FED6E-7328-408A-9085-F216AA57516B}">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A153E-E644-4F3F-BEBE-0090ED46C0AE}">
      <dsp:nvSpPr>
        <dsp:cNvPr id="0" name=""/>
        <dsp:cNvSpPr/>
      </dsp:nvSpPr>
      <dsp:spPr>
        <a:xfrm>
          <a:off x="1432649" y="2447"/>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b="0" kern="1200">
              <a:solidFill>
                <a:schemeClr val="tx2"/>
              </a:solidFill>
              <a:latin typeface="Calibri"/>
              <a:cs typeface="Calibri"/>
            </a:rPr>
            <a:t>To be good stewards of tax payer dollars</a:t>
          </a:r>
        </a:p>
      </dsp:txBody>
      <dsp:txXfrm>
        <a:off x="1432649" y="2447"/>
        <a:ext cx="3508869" cy="1240389"/>
      </dsp:txXfrm>
    </dsp:sp>
    <dsp:sp modelId="{6F6AC8C5-BCA5-4D01-A63D-5BFF056A77D1}">
      <dsp:nvSpPr>
        <dsp:cNvPr id="0" name=""/>
        <dsp:cNvSpPr/>
      </dsp:nvSpPr>
      <dsp:spPr>
        <a:xfrm>
          <a:off x="0" y="1552933"/>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48D4FA-4237-46CA-949E-C3142CAF65C8}">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FAA79B-6FF9-4BB8-917D-DB954C1A6271}">
      <dsp:nvSpPr>
        <dsp:cNvPr id="0" name=""/>
        <dsp:cNvSpPr/>
      </dsp:nvSpPr>
      <dsp:spPr>
        <a:xfrm>
          <a:off x="1432649" y="1552933"/>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b="0" kern="1200">
              <a:solidFill>
                <a:schemeClr val="tx2"/>
              </a:solidFill>
              <a:latin typeface="Calibri"/>
              <a:cs typeface="Calibri"/>
            </a:rPr>
            <a:t>All financial transactions are subject to audit</a:t>
          </a:r>
        </a:p>
      </dsp:txBody>
      <dsp:txXfrm>
        <a:off x="1432649" y="1552933"/>
        <a:ext cx="3508869" cy="1240389"/>
      </dsp:txXfrm>
    </dsp:sp>
    <dsp:sp modelId="{8D284A23-0695-414C-BFE7-42D4F758A502}">
      <dsp:nvSpPr>
        <dsp:cNvPr id="0" name=""/>
        <dsp:cNvSpPr/>
      </dsp:nvSpPr>
      <dsp:spPr>
        <a:xfrm>
          <a:off x="0" y="3103420"/>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93087-33F5-46F6-BDAA-F8236CC130F5}">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81E519-394E-4CA3-AC86-914EF2BC28B5}">
      <dsp:nvSpPr>
        <dsp:cNvPr id="0" name=""/>
        <dsp:cNvSpPr/>
      </dsp:nvSpPr>
      <dsp:spPr>
        <a:xfrm>
          <a:off x="1432649" y="3103420"/>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b="0" kern="1200">
              <a:solidFill>
                <a:schemeClr val="tx2"/>
              </a:solidFill>
              <a:latin typeface="Calibri"/>
              <a:cs typeface="Calibri"/>
            </a:rPr>
            <a:t>To establish careful controls and authorities</a:t>
          </a:r>
        </a:p>
      </dsp:txBody>
      <dsp:txXfrm>
        <a:off x="1432649" y="3103420"/>
        <a:ext cx="3508869" cy="1240389"/>
      </dsp:txXfrm>
    </dsp:sp>
    <dsp:sp modelId="{EB7E2C17-DB86-48AA-BB16-903BE2D2CAE8}">
      <dsp:nvSpPr>
        <dsp:cNvPr id="0" name=""/>
        <dsp:cNvSpPr/>
      </dsp:nvSpPr>
      <dsp:spPr>
        <a:xfrm>
          <a:off x="0" y="4653906"/>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526E5-23A6-4D49-8B57-ED43C7A17802}">
      <dsp:nvSpPr>
        <dsp:cNvPr id="0" name=""/>
        <dsp:cNvSpPr/>
      </dsp:nvSpPr>
      <dsp:spPr>
        <a:xfrm>
          <a:off x="375217" y="4932994"/>
          <a:ext cx="682214" cy="682214"/>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E33C2-B3A7-4723-9CF9-5D6678DE28C7}">
      <dsp:nvSpPr>
        <dsp:cNvPr id="0" name=""/>
        <dsp:cNvSpPr/>
      </dsp:nvSpPr>
      <dsp:spPr>
        <a:xfrm>
          <a:off x="1432649" y="4653906"/>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b="0" kern="1200">
              <a:solidFill>
                <a:schemeClr val="tx2"/>
              </a:solidFill>
              <a:latin typeface="Calibri"/>
              <a:cs typeface="Calibri"/>
            </a:rPr>
            <a:t>Forms can be found on the CCCS Website under Finance</a:t>
          </a:r>
        </a:p>
      </dsp:txBody>
      <dsp:txXfrm>
        <a:off x="1432649" y="4653906"/>
        <a:ext cx="3508869" cy="1240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BCA4E-4240-49BA-A707-2C735AB214F1}">
      <dsp:nvSpPr>
        <dsp:cNvPr id="0" name=""/>
        <dsp:cNvSpPr/>
      </dsp:nvSpPr>
      <dsp:spPr>
        <a:xfrm>
          <a:off x="643" y="543148"/>
          <a:ext cx="2510797" cy="150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u="sng" kern="1200" dirty="0">
              <a:solidFill>
                <a:schemeClr val="tx1"/>
              </a:solidFill>
            </a:rPr>
            <a:t>Procuremen</a:t>
          </a:r>
          <a:r>
            <a:rPr lang="en-US" sz="2800" kern="1200" dirty="0">
              <a:solidFill>
                <a:schemeClr val="tx1"/>
              </a:solidFill>
            </a:rPr>
            <a:t>t </a:t>
          </a:r>
        </a:p>
        <a:p>
          <a:pPr marL="0" lvl="0" indent="0" algn="ctr" defTabSz="1244600">
            <a:lnSpc>
              <a:spcPct val="100000"/>
            </a:lnSpc>
            <a:spcBef>
              <a:spcPct val="0"/>
            </a:spcBef>
            <a:spcAft>
              <a:spcPct val="35000"/>
            </a:spcAft>
            <a:buNone/>
          </a:pPr>
          <a:r>
            <a:rPr lang="en-US" sz="1600" kern="1200" dirty="0">
              <a:solidFill>
                <a:schemeClr val="tx1"/>
              </a:solidFill>
            </a:rPr>
            <a:t> how you choose your vendor</a:t>
          </a:r>
        </a:p>
      </dsp:txBody>
      <dsp:txXfrm>
        <a:off x="643" y="543148"/>
        <a:ext cx="2510797" cy="1506478"/>
      </dsp:txXfrm>
    </dsp:sp>
    <dsp:sp modelId="{45A6D4E9-B50F-40CF-9DA8-C55AB88E8555}">
      <dsp:nvSpPr>
        <dsp:cNvPr id="0" name=""/>
        <dsp:cNvSpPr/>
      </dsp:nvSpPr>
      <dsp:spPr>
        <a:xfrm>
          <a:off x="2762521" y="543148"/>
          <a:ext cx="2510797" cy="150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u="sng" kern="1200" dirty="0">
              <a:solidFill>
                <a:schemeClr val="tx1"/>
              </a:solidFill>
            </a:rPr>
            <a:t>Fiscal</a:t>
          </a:r>
          <a:r>
            <a:rPr lang="en-US" sz="2800" kern="1200" dirty="0">
              <a:solidFill>
                <a:schemeClr val="tx1"/>
              </a:solidFill>
            </a:rPr>
            <a:t> </a:t>
          </a:r>
          <a:r>
            <a:rPr lang="en-US" sz="1600" kern="1200" dirty="0">
              <a:solidFill>
                <a:schemeClr val="tx1"/>
              </a:solidFill>
            </a:rPr>
            <a:t> </a:t>
          </a:r>
        </a:p>
        <a:p>
          <a:pPr marL="0" lvl="0" indent="0" algn="ctr" defTabSz="1244600">
            <a:lnSpc>
              <a:spcPct val="100000"/>
            </a:lnSpc>
            <a:spcBef>
              <a:spcPct val="0"/>
            </a:spcBef>
            <a:spcAft>
              <a:spcPct val="35000"/>
            </a:spcAft>
            <a:buNone/>
          </a:pPr>
          <a:r>
            <a:rPr lang="en-US" sz="1600" kern="1200" dirty="0">
              <a:solidFill>
                <a:schemeClr val="tx1"/>
              </a:solidFill>
            </a:rPr>
            <a:t>how you pay for it</a:t>
          </a:r>
        </a:p>
      </dsp:txBody>
      <dsp:txXfrm>
        <a:off x="2762521" y="543148"/>
        <a:ext cx="2510797" cy="1506478"/>
      </dsp:txXfrm>
    </dsp:sp>
    <dsp:sp modelId="{21521E9A-4598-4F89-A42F-1D5C75520D45}">
      <dsp:nvSpPr>
        <dsp:cNvPr id="0" name=""/>
        <dsp:cNvSpPr/>
      </dsp:nvSpPr>
      <dsp:spPr>
        <a:xfrm>
          <a:off x="1381582" y="2300707"/>
          <a:ext cx="2510797" cy="15064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solidFill>
                <a:schemeClr val="tx1"/>
              </a:solidFill>
            </a:rPr>
            <a:t>Each piece has its own rules, forms and processes</a:t>
          </a:r>
        </a:p>
      </dsp:txBody>
      <dsp:txXfrm>
        <a:off x="1381582" y="2300707"/>
        <a:ext cx="2510797" cy="1506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F348F-66A0-4462-A968-31B7AFEC6F26}">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02804A-5FAB-4CC2-A586-068B69B21DEC}">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4B6DCA-BA02-4438-9581-EA00F7A3771D}">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US" sz="1600" u="sng" kern="1200"/>
            <a:t>Goods</a:t>
          </a:r>
          <a:r>
            <a:rPr lang="en-US" sz="1600" b="0" kern="1200"/>
            <a:t> are physical items that are manufactured, stored and sold.  No participation in the production.  Examples:  office supplies, books, tractors, computer hardware</a:t>
          </a:r>
          <a:r>
            <a:rPr lang="en-US" sz="1600" kern="1200"/>
            <a:t> </a:t>
          </a:r>
        </a:p>
      </dsp:txBody>
      <dsp:txXfrm>
        <a:off x="1437631" y="531"/>
        <a:ext cx="6449068" cy="1244702"/>
      </dsp:txXfrm>
    </dsp:sp>
    <dsp:sp modelId="{3CA363D0-622C-436B-9B71-ACB2650D74F6}">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998C6-78D5-4F7F-9402-F7D420083CE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AB51A-A723-481B-8B79-F27F86EC1EC5}">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US" sz="1600" u="sng" kern="1200"/>
            <a:t>Services</a:t>
          </a:r>
          <a:r>
            <a:rPr lang="en-US" sz="1600" b="0" kern="1200"/>
            <a:t> are produced by an individual’s performance.  Participation in the production process can be significant.  Examples:  customization of items for CCCS, guest speakers, conference space rentals, sign language interpretation, conference facility rentals </a:t>
          </a:r>
          <a:endParaRPr lang="en-US" sz="1600" kern="1200"/>
        </a:p>
      </dsp:txBody>
      <dsp:txXfrm>
        <a:off x="1437631" y="1556410"/>
        <a:ext cx="6449068" cy="1244702"/>
      </dsp:txXfrm>
    </dsp:sp>
    <dsp:sp modelId="{DA290484-3556-4A4D-B8D1-83C9ED032F85}">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27518-A0EC-4E5F-83B5-DAB269A1C2EE}">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2AB604-4283-4356-A076-EC9086410909}">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A list of Approved Service Vendors is located on the Finance page of the CCCS Website.  Submit a Purchase Requisition to use other vendors.</a:t>
          </a:r>
          <a:endParaRPr lang="en-US" sz="1600" kern="1200" dirty="0">
            <a:solidFill>
              <a:schemeClr val="tx1"/>
            </a:solidFill>
          </a:endParaRPr>
        </a:p>
      </dsp:txBody>
      <dsp:txXfrm>
        <a:off x="1437631" y="3112289"/>
        <a:ext cx="6449068" cy="124470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9T14:11:43.7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13176 3913 16383 0 0,'5'0'0'0'0,"13"0"0"0"0,13 0 0 0 0,6 0 0 0 0,0 5 0 0 0,2 0 0 0 0,13 1 0 0 0,13 2 0 0 0,14 1 0 0 0,19 3 0 0 0,14-1 0 0 0,5-2 0 0 0,4 1 0 0 0,-1 4 0 0 0,-8 4 0 0 0,-15-2 0 0 0,-16-3 0 0 0,-12-4 0 0 0,-14-3 0 0 0,-7-3 0 0 0,-9-2 0 0 0,3-1 0 0 0,3-1 0 0 0,6 0 0 0 0,8 1 0 0 0,-3-1 0 0 0,3 1 0 0 0,4-1 0 0 0,8 1 0 0 0,-3 0 0 0 0,-1 0 0 0 0,1 0 0 0 0,-6 0 0 0 0,-1 0 0 0 0,1 0 0 0 0,-4 0 0 0 0,-5 0 0 0 0,-6 0 0 0 0,-3 0 0 0 0,0 0 0 0 0,0 0 0 0 0,-2 0 0 0 0,4 0 0 0 0,8 0 0 0 0,-2 0 0 0 0,4 0 0 0 0,4 0 0 0 0,6 0 0 0 0,0 0 0 0 0,1 0 0 0 0,2 0 0 0 0,-1 0 0 0 0,-5 0 0 0 0,1 0 0 0 0,-3 0 0 0 0,-2 0 0 0 0,-8 0 0 0 0,1 0 0 0 0,-5 0 0 0 0,4 0 0 0 0,0 0 0 0 0,-3 0 0 0 0,2 0 0 0 0,2 0 0 0 0,1 0 0 0 0,3 0 0 0 0,2 0 0 0 0,-1 0 0 0 0,3 0 0 0 0,-1 0 0 0 0,-1 0 0 0 0,-2 0 0 0 0,-2 0 0 0 0,2 0 0 0 0,1 0 0 0 0,-5 0 0 0 0,-8 0 0 0 0,-2 0 0 0 0,0 0 0 0 0,-2 0 0 0 0,-5 0 0 0 0,-3 0 0 0 0,1 0 0 0 0,0 0 0 0 0,-2 0 0 0 0,-2 0 0 0 0,-2-4 0 0 0,8-2 0 0 0,7 1 0 0 0,-1 1 0 0 0,-2 1 0 0 0,1 1 0 0 0,-2 1 0 0 0,0-4 0 0 0,-1-5 0 0 0,-3-1 0 0 0,-2 1 0 0 0,-4 3 0 0 0,3 2 0 0 0,5 2 0 0 0,4 2 0 0 0,0-4 0 0 0,7 0 0 0 0,-2 0 0 0 0,5 1 0 0 0,7 1 0 0 0,7-3 0 0 0,1 0 0 0 0,-3 0 0 0 0,-2 2 0 0 0,-4 1 0 0 0,-6 1 0 0 0,-8-3 0 0 0,-6-1 0 0 0,-6 1 0 0 0,-3-4 0 0 0,2 1 0 0 0,5 1 0 0 0,1 2 0 0 0,3 1 0 0 0,3 2 0 0 0,0 2 0 0 0,1-1 0 0 0,6 2 0 0 0,-1-1 0 0 0,1 0 0 0 0,-4 1 0 0 0,-5-1 0 0 0,-6 0 0 0 0,-2 0 0 0 0,0-4 0 0 0,0-2 0 0 0,-1 1 0 0 0,-1 0 0 0 0,-2 2 0 0 0,0 1 0 0 0,-2 1 0 0 0,1 1 0 0 0,3 0 0 0 0,1 0 0 0 0,5 0 0 0 0,0 0 0 0 0,-1 1 0 0 0,-3-1 0 0 0,-2 0 0 0 0,3 0 0 0 0,0 0 0 0 0,-1 0 0 0 0,-2 0 0 0 0,-1 0 0 0 0,3 0 0 0 0,1 0 0 0 0,3 0 0 0 0,0 0 0 0 0,3 0 0 0 0,-1 0 0 0 0,2 0 0 0 0,-2 0 0 0 0,2 0 0 0 0,-2 0 0 0 0,2 0 0 0 0,-2 0 0 0 0,2 0 0 0 0,-2 0 0 0 0,-7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61A73-077A-4DCC-9A80-8B638F5515BD}"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D46BC-6A0B-47CF-811B-FF61F43771A1}" type="slidenum">
              <a:rPr lang="en-US" smtClean="0"/>
              <a:t>‹#›</a:t>
            </a:fld>
            <a:endParaRPr lang="en-US"/>
          </a:p>
        </p:txBody>
      </p:sp>
    </p:spTree>
    <p:extLst>
      <p:ext uri="{BB962C8B-B14F-4D97-AF65-F5344CB8AC3E}">
        <p14:creationId xmlns:p14="http://schemas.microsoft.com/office/powerpoint/2010/main" val="184359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t>
            </a:r>
            <a:r>
              <a:rPr lang="en-US" baseline="0" dirty="0"/>
              <a:t> these </a:t>
            </a:r>
            <a:r>
              <a:rPr lang="en-US" dirty="0"/>
              <a:t>forms on the web?</a:t>
            </a:r>
          </a:p>
        </p:txBody>
      </p:sp>
      <p:sp>
        <p:nvSpPr>
          <p:cNvPr id="4" name="Slide Number Placeholder 3"/>
          <p:cNvSpPr>
            <a:spLocks noGrp="1"/>
          </p:cNvSpPr>
          <p:nvPr>
            <p:ph type="sldNum" sz="quarter" idx="10"/>
          </p:nvPr>
        </p:nvSpPr>
        <p:spPr/>
        <p:txBody>
          <a:bodyPr/>
          <a:lstStyle/>
          <a:p>
            <a:fld id="{4D4D46BC-6A0B-47CF-811B-FF61F43771A1}" type="slidenum">
              <a:rPr lang="en-US" smtClean="0"/>
              <a:t>7</a:t>
            </a:fld>
            <a:endParaRPr lang="en-US"/>
          </a:p>
        </p:txBody>
      </p:sp>
    </p:spTree>
    <p:extLst>
      <p:ext uri="{BB962C8B-B14F-4D97-AF65-F5344CB8AC3E}">
        <p14:creationId xmlns:p14="http://schemas.microsoft.com/office/powerpoint/2010/main" val="3886123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A3EABD5-8DF1-1746-BD32-743A422170E4}"/>
              </a:ext>
            </a:extLst>
          </p:cNvPr>
          <p:cNvSpPr/>
          <p:nvPr userDrawn="1"/>
        </p:nvSpPr>
        <p:spPr>
          <a:xfrm>
            <a:off x="0" y="3358"/>
            <a:ext cx="9142095"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solidFill>
        </p:spPr>
        <p:txBody>
          <a:bodyPr wrap="square" lIns="0" tIns="0" rIns="0" bIns="0" rtlCol="0"/>
          <a:lstStyle/>
          <a:p>
            <a:endParaRPr sz="1350">
              <a:solidFill>
                <a:srgbClr val="032B4B"/>
              </a:solidFill>
            </a:endParaRPr>
          </a:p>
        </p:txBody>
      </p:sp>
      <p:pic>
        <p:nvPicPr>
          <p:cNvPr id="6" name="Picture 5" descr="aspen leaf dark blue.png">
            <a:extLst>
              <a:ext uri="{FF2B5EF4-FFF2-40B4-BE49-F238E27FC236}">
                <a16:creationId xmlns:a16="http://schemas.microsoft.com/office/drawing/2014/main" id="{F2CA2112-E5D6-C249-8697-D37C12AEF4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7209" y="942105"/>
            <a:ext cx="4349750" cy="6752468"/>
          </a:xfrm>
          <a:prstGeom prst="rect">
            <a:avLst/>
          </a:prstGeom>
        </p:spPr>
      </p:pic>
      <p:pic>
        <p:nvPicPr>
          <p:cNvPr id="8" name="Picture 7" descr="logo stacked yellow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1860" y="2305456"/>
            <a:ext cx="3220448" cy="1577540"/>
          </a:xfrm>
          <a:prstGeom prst="rect">
            <a:avLst/>
          </a:prstGeom>
        </p:spPr>
      </p:pic>
      <p:sp>
        <p:nvSpPr>
          <p:cNvPr id="3" name="Subtitle 2"/>
          <p:cNvSpPr>
            <a:spLocks noGrp="1"/>
          </p:cNvSpPr>
          <p:nvPr>
            <p:ph type="subTitle" idx="1" hasCustomPrompt="1"/>
          </p:nvPr>
        </p:nvSpPr>
        <p:spPr>
          <a:xfrm>
            <a:off x="1371600" y="4283223"/>
            <a:ext cx="6400800" cy="591902"/>
          </a:xfrm>
        </p:spPr>
        <p:txBody>
          <a:bodyPr>
            <a:normAutofit/>
          </a:bodyPr>
          <a:lstStyle>
            <a:lvl1pPr marL="0" indent="0" algn="ctr">
              <a:buNone/>
              <a:defRPr sz="1400" spc="300" baseline="0">
                <a:solidFill>
                  <a:schemeClr val="bg1"/>
                </a:solidFill>
                <a:latin typeface="Montserrat"/>
                <a:cs typeface="Montserra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  DATE</a:t>
            </a:r>
          </a:p>
        </p:txBody>
      </p:sp>
    </p:spTree>
    <p:extLst>
      <p:ext uri="{BB962C8B-B14F-4D97-AF65-F5344CB8AC3E}">
        <p14:creationId xmlns:p14="http://schemas.microsoft.com/office/powerpoint/2010/main" val="360866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Text Slide + Photo_white 3">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656478A-F458-FD45-8C94-FC33434055E3}"/>
              </a:ext>
            </a:extLst>
          </p:cNvPr>
          <p:cNvSpPr>
            <a:spLocks noGrp="1"/>
          </p:cNvSpPr>
          <p:nvPr>
            <p:ph type="pic" sz="quarter" idx="10"/>
          </p:nvPr>
        </p:nvSpPr>
        <p:spPr>
          <a:xfrm>
            <a:off x="-2540" y="30973"/>
            <a:ext cx="9140825" cy="3252788"/>
          </a:xfrm>
          <a:prstGeom prst="rect">
            <a:avLst/>
          </a:prstGeom>
        </p:spPr>
        <p:txBody>
          <a:bodyPr/>
          <a:lstStyle/>
          <a:p>
            <a:endParaRPr lang="en-US" dirty="0"/>
          </a:p>
        </p:txBody>
      </p:sp>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8" name="object 37"/>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sp>
        <p:nvSpPr>
          <p:cNvPr id="9" name="object 38"/>
          <p:cNvSpPr/>
          <p:nvPr userDrawn="1"/>
        </p:nvSpPr>
        <p:spPr>
          <a:xfrm>
            <a:off x="345281" y="6221254"/>
            <a:ext cx="0" cy="636746"/>
          </a:xfrm>
          <a:custGeom>
            <a:avLst/>
            <a:gdLst/>
            <a:ahLst/>
            <a:cxnLst/>
            <a:rect l="l" t="t" r="r" b="b"/>
            <a:pathLst>
              <a:path h="848995">
                <a:moveTo>
                  <a:pt x="0" y="0"/>
                </a:moveTo>
                <a:lnTo>
                  <a:pt x="0" y="848639"/>
                </a:lnTo>
              </a:path>
            </a:pathLst>
          </a:custGeom>
          <a:ln w="6350">
            <a:solidFill>
              <a:srgbClr val="0B3B5D"/>
            </a:solidFill>
          </a:ln>
        </p:spPr>
        <p:txBody>
          <a:bodyPr wrap="square" lIns="0" tIns="0" rIns="0" bIns="0" rtlCol="0"/>
          <a:lstStyle/>
          <a:p>
            <a:endParaRPr sz="1350"/>
          </a:p>
        </p:txBody>
      </p:sp>
      <p:pic>
        <p:nvPicPr>
          <p:cNvPr id="11" name="Picture 10" descr="logo horizontal blue.png">
            <a:extLst>
              <a:ext uri="{FF2B5EF4-FFF2-40B4-BE49-F238E27FC236}">
                <a16:creationId xmlns:a16="http://schemas.microsoft.com/office/drawing/2014/main" id="{D6696D24-3843-354B-98F7-928317DEF8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50" y="6200154"/>
            <a:ext cx="1932759" cy="380083"/>
          </a:xfrm>
          <a:prstGeom prst="rect">
            <a:avLst/>
          </a:prstGeom>
        </p:spPr>
      </p:pic>
      <p:sp>
        <p:nvSpPr>
          <p:cNvPr id="18" name="Title 1">
            <a:extLst>
              <a:ext uri="{FF2B5EF4-FFF2-40B4-BE49-F238E27FC236}">
                <a16:creationId xmlns:a16="http://schemas.microsoft.com/office/drawing/2014/main" id="{7F9C2376-A84F-6F4C-9155-D04AE033EA55}"/>
              </a:ext>
            </a:extLst>
          </p:cNvPr>
          <p:cNvSpPr txBox="1">
            <a:spLocks/>
          </p:cNvSpPr>
          <p:nvPr userDrawn="1"/>
        </p:nvSpPr>
        <p:spPr>
          <a:xfrm>
            <a:off x="437714" y="164231"/>
            <a:ext cx="7772400" cy="6788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spc="300">
                <a:solidFill>
                  <a:schemeClr val="tx2"/>
                </a:solidFill>
                <a:latin typeface="Montserrat"/>
                <a:ea typeface="+mj-ea"/>
                <a:cs typeface="Montserrat"/>
              </a:defRPr>
            </a:lvl1pPr>
          </a:lstStyle>
          <a:p>
            <a:r>
              <a:rPr lang="en-US" dirty="0"/>
              <a:t>CLICK TO EDIT</a:t>
            </a:r>
          </a:p>
        </p:txBody>
      </p:sp>
      <p:sp>
        <p:nvSpPr>
          <p:cNvPr id="19" name="Text Placeholder 4">
            <a:extLst>
              <a:ext uri="{FF2B5EF4-FFF2-40B4-BE49-F238E27FC236}">
                <a16:creationId xmlns:a16="http://schemas.microsoft.com/office/drawing/2014/main" id="{E5FDCB48-6B96-4241-A108-9B2885B90EC2}"/>
              </a:ext>
            </a:extLst>
          </p:cNvPr>
          <p:cNvSpPr>
            <a:spLocks noGrp="1"/>
          </p:cNvSpPr>
          <p:nvPr>
            <p:ph type="body" sz="quarter" idx="14" hasCustomPrompt="1"/>
          </p:nvPr>
        </p:nvSpPr>
        <p:spPr>
          <a:xfrm>
            <a:off x="533182" y="3560324"/>
            <a:ext cx="7676932" cy="2266546"/>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6801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Text Slide + Photo_white 4">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64EA79B2-C945-A64A-A0A0-F9B9042CF743}"/>
              </a:ext>
            </a:extLst>
          </p:cNvPr>
          <p:cNvSpPr>
            <a:spLocks noGrp="1"/>
          </p:cNvSpPr>
          <p:nvPr>
            <p:ph type="pic" sz="quarter" idx="10"/>
          </p:nvPr>
        </p:nvSpPr>
        <p:spPr>
          <a:xfrm>
            <a:off x="4297363" y="0"/>
            <a:ext cx="4846637" cy="6858000"/>
          </a:xfrm>
          <a:prstGeom prst="rect">
            <a:avLst/>
          </a:prstGeom>
        </p:spPr>
        <p:txBody>
          <a:bodyPr/>
          <a:lstStyle/>
          <a:p>
            <a:endParaRPr lang="en-US"/>
          </a:p>
        </p:txBody>
      </p:sp>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8" name="object 37"/>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sp>
        <p:nvSpPr>
          <p:cNvPr id="9" name="object 38"/>
          <p:cNvSpPr/>
          <p:nvPr userDrawn="1"/>
        </p:nvSpPr>
        <p:spPr>
          <a:xfrm>
            <a:off x="345281" y="6221254"/>
            <a:ext cx="0" cy="636746"/>
          </a:xfrm>
          <a:custGeom>
            <a:avLst/>
            <a:gdLst/>
            <a:ahLst/>
            <a:cxnLst/>
            <a:rect l="l" t="t" r="r" b="b"/>
            <a:pathLst>
              <a:path h="848995">
                <a:moveTo>
                  <a:pt x="0" y="0"/>
                </a:moveTo>
                <a:lnTo>
                  <a:pt x="0" y="848639"/>
                </a:lnTo>
              </a:path>
            </a:pathLst>
          </a:custGeom>
          <a:ln w="6350">
            <a:solidFill>
              <a:srgbClr val="0B3B5D"/>
            </a:solidFill>
          </a:ln>
        </p:spPr>
        <p:txBody>
          <a:bodyPr wrap="square" lIns="0" tIns="0" rIns="0" bIns="0" rtlCol="0"/>
          <a:lstStyle/>
          <a:p>
            <a:endParaRPr sz="1350"/>
          </a:p>
        </p:txBody>
      </p:sp>
      <p:pic>
        <p:nvPicPr>
          <p:cNvPr id="11" name="Picture 10" descr="logo horizontal blue.png">
            <a:extLst>
              <a:ext uri="{FF2B5EF4-FFF2-40B4-BE49-F238E27FC236}">
                <a16:creationId xmlns:a16="http://schemas.microsoft.com/office/drawing/2014/main" id="{DFBCF464-DB0D-4942-A819-9FD2F2805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50" y="6200154"/>
            <a:ext cx="1932759" cy="380083"/>
          </a:xfrm>
          <a:prstGeom prst="rect">
            <a:avLst/>
          </a:prstGeom>
        </p:spPr>
      </p:pic>
      <p:sp>
        <p:nvSpPr>
          <p:cNvPr id="14" name="Title 1">
            <a:extLst>
              <a:ext uri="{FF2B5EF4-FFF2-40B4-BE49-F238E27FC236}">
                <a16:creationId xmlns:a16="http://schemas.microsoft.com/office/drawing/2014/main" id="{04DF0471-1250-9545-A079-DEE1CCBC3A6D}"/>
              </a:ext>
            </a:extLst>
          </p:cNvPr>
          <p:cNvSpPr>
            <a:spLocks noGrp="1"/>
          </p:cNvSpPr>
          <p:nvPr>
            <p:ph type="ctrTitle" hasCustomPrompt="1"/>
          </p:nvPr>
        </p:nvSpPr>
        <p:spPr>
          <a:xfrm>
            <a:off x="437714" y="365759"/>
            <a:ext cx="3540899" cy="1236617"/>
          </a:xfrm>
        </p:spPr>
        <p:txBody>
          <a:bodyPr anchor="t">
            <a:normAutofit/>
          </a:bodyPr>
          <a:lstStyle>
            <a:lvl1pPr algn="l">
              <a:defRPr sz="2800" b="1" spc="300">
                <a:solidFill>
                  <a:schemeClr val="tx2"/>
                </a:solidFill>
                <a:latin typeface="Montserrat"/>
                <a:cs typeface="Montserrat"/>
              </a:defRPr>
            </a:lvl1pPr>
          </a:lstStyle>
          <a:p>
            <a:r>
              <a:rPr lang="en-US" dirty="0"/>
              <a:t>CLICK TO EDIT</a:t>
            </a:r>
          </a:p>
        </p:txBody>
      </p:sp>
      <p:sp>
        <p:nvSpPr>
          <p:cNvPr id="15" name="Text Placeholder 4">
            <a:extLst>
              <a:ext uri="{FF2B5EF4-FFF2-40B4-BE49-F238E27FC236}">
                <a16:creationId xmlns:a16="http://schemas.microsoft.com/office/drawing/2014/main" id="{BB623489-F39F-4D48-8A60-66E5D12B7279}"/>
              </a:ext>
            </a:extLst>
          </p:cNvPr>
          <p:cNvSpPr>
            <a:spLocks noGrp="1"/>
          </p:cNvSpPr>
          <p:nvPr>
            <p:ph type="body" sz="quarter" idx="13" hasCustomPrompt="1"/>
          </p:nvPr>
        </p:nvSpPr>
        <p:spPr>
          <a:xfrm>
            <a:off x="628650" y="1825625"/>
            <a:ext cx="3349963" cy="3556879"/>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9519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Text Slide + Photo_whit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63A6-CA08-7E48-8445-CC9F20B7B8B1}"/>
              </a:ext>
            </a:extLst>
          </p:cNvPr>
          <p:cNvPicPr>
            <a:picLocks noChangeAspect="1"/>
          </p:cNvPicPr>
          <p:nvPr userDrawn="1"/>
        </p:nvPicPr>
        <p:blipFill rotWithShape="1">
          <a:blip r:embed="rId2"/>
          <a:srcRect t="1197" b="705"/>
          <a:stretch/>
        </p:blipFill>
        <p:spPr>
          <a:xfrm>
            <a:off x="-572" y="-1"/>
            <a:ext cx="4668366" cy="6858001"/>
          </a:xfrm>
          <a:prstGeom prst="rect">
            <a:avLst/>
          </a:prstGeom>
        </p:spPr>
      </p:pic>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13" name="object 37"/>
          <p:cNvSpPr/>
          <p:nvPr userDrawn="1"/>
        </p:nvSpPr>
        <p:spPr>
          <a:xfrm>
            <a:off x="5000497"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pic>
        <p:nvPicPr>
          <p:cNvPr id="16" name="Picture 15" descr="Logo icon white.png"/>
          <p:cNvPicPr>
            <a:picLocks noChangeAspect="1"/>
          </p:cNvPicPr>
          <p:nvPr userDrawn="1"/>
        </p:nvPicPr>
        <p:blipFill>
          <a:blip r:embed="rId3" cstate="print">
            <a:alphaModFix amt="10000"/>
            <a:extLst>
              <a:ext uri="{28A0092B-C50C-407E-A947-70E740481C1C}">
                <a14:useLocalDpi xmlns:a14="http://schemas.microsoft.com/office/drawing/2010/main" val="0"/>
              </a:ext>
            </a:extLst>
          </a:blip>
          <a:stretch>
            <a:fillRect/>
          </a:stretch>
        </p:blipFill>
        <p:spPr>
          <a:xfrm>
            <a:off x="-113278" y="5258309"/>
            <a:ext cx="1568117" cy="1648621"/>
          </a:xfrm>
          <a:prstGeom prst="rect">
            <a:avLst/>
          </a:prstGeom>
        </p:spPr>
      </p:pic>
      <p:sp>
        <p:nvSpPr>
          <p:cNvPr id="17" name="object 38">
            <a:extLst>
              <a:ext uri="{FF2B5EF4-FFF2-40B4-BE49-F238E27FC236}">
                <a16:creationId xmlns:a16="http://schemas.microsoft.com/office/drawing/2014/main" id="{6B138AD0-8364-7D46-A080-6E98DFF48B1B}"/>
              </a:ext>
            </a:extLst>
          </p:cNvPr>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pic>
        <p:nvPicPr>
          <p:cNvPr id="18" name="Picture 17" descr="logo horizontal white.png">
            <a:extLst>
              <a:ext uri="{FF2B5EF4-FFF2-40B4-BE49-F238E27FC236}">
                <a16:creationId xmlns:a16="http://schemas.microsoft.com/office/drawing/2014/main" id="{5C9D7BA5-0B7E-3041-9C9F-7B4320D200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
        <p:nvSpPr>
          <p:cNvPr id="20" name="Title 1">
            <a:extLst>
              <a:ext uri="{FF2B5EF4-FFF2-40B4-BE49-F238E27FC236}">
                <a16:creationId xmlns:a16="http://schemas.microsoft.com/office/drawing/2014/main" id="{9E054E8F-453E-3D4E-A923-AF359875981D}"/>
              </a:ext>
            </a:extLst>
          </p:cNvPr>
          <p:cNvSpPr txBox="1">
            <a:spLocks/>
          </p:cNvSpPr>
          <p:nvPr userDrawn="1"/>
        </p:nvSpPr>
        <p:spPr>
          <a:xfrm>
            <a:off x="5123485" y="365759"/>
            <a:ext cx="3540899" cy="12366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spc="300">
                <a:solidFill>
                  <a:schemeClr val="tx2"/>
                </a:solidFill>
                <a:latin typeface="Montserrat"/>
                <a:ea typeface="+mj-ea"/>
                <a:cs typeface="Montserrat"/>
              </a:defRPr>
            </a:lvl1pPr>
          </a:lstStyle>
          <a:p>
            <a:r>
              <a:rPr lang="en-US"/>
              <a:t>CLICK TO EDIT</a:t>
            </a:r>
            <a:endParaRPr lang="en-US" dirty="0"/>
          </a:p>
        </p:txBody>
      </p:sp>
      <p:sp>
        <p:nvSpPr>
          <p:cNvPr id="21" name="Text Placeholder 4">
            <a:extLst>
              <a:ext uri="{FF2B5EF4-FFF2-40B4-BE49-F238E27FC236}">
                <a16:creationId xmlns:a16="http://schemas.microsoft.com/office/drawing/2014/main" id="{E144D658-37AF-FF4D-BAD2-D82C6ED9A777}"/>
              </a:ext>
            </a:extLst>
          </p:cNvPr>
          <p:cNvSpPr>
            <a:spLocks noGrp="1"/>
          </p:cNvSpPr>
          <p:nvPr>
            <p:ph type="body" sz="quarter" idx="14" hasCustomPrompt="1"/>
          </p:nvPr>
        </p:nvSpPr>
        <p:spPr>
          <a:xfrm>
            <a:off x="5252207" y="1825625"/>
            <a:ext cx="3412178" cy="3556879"/>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93513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Text Slide_blu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8" name="object 37"/>
          <p:cNvSpPr/>
          <p:nvPr userDrawn="1"/>
        </p:nvSpPr>
        <p:spPr>
          <a:xfrm>
            <a:off x="345281" y="19638"/>
            <a:ext cx="0" cy="720566"/>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10" name="object 41"/>
          <p:cNvSpPr/>
          <p:nvPr userDrawn="1"/>
        </p:nvSpPr>
        <p:spPr>
          <a:xfrm>
            <a:off x="0" y="25210"/>
            <a:ext cx="9142095" cy="0"/>
          </a:xfrm>
          <a:custGeom>
            <a:avLst/>
            <a:gdLst/>
            <a:ahLst/>
            <a:cxnLst/>
            <a:rect l="l" t="t" r="r" b="b"/>
            <a:pathLst>
              <a:path w="12189460">
                <a:moveTo>
                  <a:pt x="0" y="0"/>
                </a:moveTo>
                <a:lnTo>
                  <a:pt x="12188952" y="0"/>
                </a:lnTo>
              </a:path>
            </a:pathLst>
          </a:custGeom>
          <a:ln w="50292">
            <a:solidFill>
              <a:srgbClr val="FFFFFF"/>
            </a:solidFill>
          </a:ln>
        </p:spPr>
        <p:txBody>
          <a:bodyPr wrap="square" lIns="0" tIns="0" rIns="0" bIns="0" rtlCol="0"/>
          <a:lstStyle/>
          <a:p>
            <a:endParaRPr sz="1350"/>
          </a:p>
        </p:txBody>
      </p:sp>
      <p:sp>
        <p:nvSpPr>
          <p:cNvPr id="2" name="Title 1"/>
          <p:cNvSpPr>
            <a:spLocks noGrp="1"/>
          </p:cNvSpPr>
          <p:nvPr>
            <p:ph type="ctrTitle" hasCustomPrompt="1"/>
          </p:nvPr>
        </p:nvSpPr>
        <p:spPr>
          <a:xfrm>
            <a:off x="447504" y="164231"/>
            <a:ext cx="7772400" cy="681795"/>
          </a:xfrm>
        </p:spPr>
        <p:txBody>
          <a:bodyPr anchor="b">
            <a:normAutofit/>
          </a:bodyPr>
          <a:lstStyle>
            <a:lvl1pPr algn="l">
              <a:defRPr sz="2800" b="1" spc="300">
                <a:solidFill>
                  <a:schemeClr val="bg1"/>
                </a:solidFill>
                <a:latin typeface="Montserrat"/>
                <a:cs typeface="Montserrat"/>
              </a:defRPr>
            </a:lvl1pPr>
          </a:lstStyle>
          <a:p>
            <a:r>
              <a:rPr lang="en-US" dirty="0"/>
              <a:t>CLICK TO EDIT</a:t>
            </a:r>
          </a:p>
        </p:txBody>
      </p:sp>
      <p:sp>
        <p:nvSpPr>
          <p:cNvPr id="15" name="object 38">
            <a:extLst>
              <a:ext uri="{FF2B5EF4-FFF2-40B4-BE49-F238E27FC236}">
                <a16:creationId xmlns:a16="http://schemas.microsoft.com/office/drawing/2014/main" id="{27F52E5E-FB21-B842-824D-95DB9F395447}"/>
              </a:ext>
            </a:extLst>
          </p:cNvPr>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7" name="Text Placeholder 4">
            <a:extLst>
              <a:ext uri="{FF2B5EF4-FFF2-40B4-BE49-F238E27FC236}">
                <a16:creationId xmlns:a16="http://schemas.microsoft.com/office/drawing/2014/main" id="{74FFF870-E551-BF4B-A2D1-40C6C8F8A0AE}"/>
              </a:ext>
            </a:extLst>
          </p:cNvPr>
          <p:cNvSpPr>
            <a:spLocks noGrp="1"/>
          </p:cNvSpPr>
          <p:nvPr>
            <p:ph type="body" sz="quarter" idx="13" hasCustomPrompt="1"/>
          </p:nvPr>
        </p:nvSpPr>
        <p:spPr>
          <a:xfrm>
            <a:off x="628650" y="1825625"/>
            <a:ext cx="7591254" cy="3556879"/>
          </a:xfrm>
          <a:prstGeom prst="rect">
            <a:avLst/>
          </a:prstGeom>
        </p:spPr>
        <p:txBody>
          <a:bodyPr/>
          <a:lstStyle>
            <a:lvl1pPr marL="0" indent="0">
              <a:buFontTx/>
              <a:buNone/>
              <a:defRPr sz="2000" b="1" spc="200" baseline="0">
                <a:solidFill>
                  <a:schemeClr val="bg2"/>
                </a:solidFill>
                <a:latin typeface="Montserrat" pitchFamily="2" charset="77"/>
              </a:defRPr>
            </a:lvl1pPr>
            <a:lvl2pPr marL="457200" indent="0">
              <a:buFontTx/>
              <a:buNone/>
              <a:defRPr sz="1800">
                <a:solidFill>
                  <a:schemeClr val="bg1"/>
                </a:solidFill>
                <a:latin typeface="Montserrat" pitchFamily="2" charset="77"/>
              </a:defRPr>
            </a:lvl2pPr>
            <a:lvl3pPr>
              <a:buClr>
                <a:schemeClr val="bg2"/>
              </a:buClr>
              <a:buSzPct val="125000"/>
              <a:defRPr sz="1800" b="1">
                <a:solidFill>
                  <a:schemeClr val="bg1"/>
                </a:solidFill>
                <a:latin typeface="Montserrat" pitchFamily="2" charset="77"/>
              </a:defRPr>
            </a:lvl3pPr>
            <a:lvl4pPr marL="1371600" indent="0">
              <a:buFontTx/>
              <a:buNone/>
              <a:defRPr sz="2000" b="1" i="1">
                <a:solidFill>
                  <a:schemeClr val="bg1"/>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9" name="Picture 8" descr="logo horizontal white.png">
            <a:extLst>
              <a:ext uri="{FF2B5EF4-FFF2-40B4-BE49-F238E27FC236}">
                <a16:creationId xmlns:a16="http://schemas.microsoft.com/office/drawing/2014/main" id="{D707ACA5-E119-FA47-8BD1-67B3DFE04B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Tree>
    <p:extLst>
      <p:ext uri="{BB962C8B-B14F-4D97-AF65-F5344CB8AC3E}">
        <p14:creationId xmlns:p14="http://schemas.microsoft.com/office/powerpoint/2010/main" val="818874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Text Slide + Photos_blue 1">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ject 37"/>
          <p:cNvSpPr/>
          <p:nvPr userDrawn="1"/>
        </p:nvSpPr>
        <p:spPr>
          <a:xfrm>
            <a:off x="345281" y="19638"/>
            <a:ext cx="0" cy="720566"/>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9" name="object 38"/>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0" name="object 41"/>
          <p:cNvSpPr/>
          <p:nvPr userDrawn="1"/>
        </p:nvSpPr>
        <p:spPr>
          <a:xfrm>
            <a:off x="0" y="25210"/>
            <a:ext cx="9142095" cy="0"/>
          </a:xfrm>
          <a:custGeom>
            <a:avLst/>
            <a:gdLst/>
            <a:ahLst/>
            <a:cxnLst/>
            <a:rect l="l" t="t" r="r" b="b"/>
            <a:pathLst>
              <a:path w="12189460">
                <a:moveTo>
                  <a:pt x="0" y="0"/>
                </a:moveTo>
                <a:lnTo>
                  <a:pt x="12188952" y="0"/>
                </a:lnTo>
              </a:path>
            </a:pathLst>
          </a:custGeom>
          <a:ln w="50292">
            <a:solidFill>
              <a:srgbClr val="FFFFFF"/>
            </a:solidFill>
          </a:ln>
        </p:spPr>
        <p:txBody>
          <a:bodyPr wrap="square" lIns="0" tIns="0" rIns="0" bIns="0" rtlCol="0"/>
          <a:lstStyle/>
          <a:p>
            <a:endParaRPr sz="1350"/>
          </a:p>
        </p:txBody>
      </p:sp>
      <p:sp>
        <p:nvSpPr>
          <p:cNvPr id="19" name="Picture Placeholder 3">
            <a:extLst>
              <a:ext uri="{FF2B5EF4-FFF2-40B4-BE49-F238E27FC236}">
                <a16:creationId xmlns:a16="http://schemas.microsoft.com/office/drawing/2014/main" id="{C44C082B-1BD1-B843-B169-C311E3341D31}"/>
              </a:ext>
            </a:extLst>
          </p:cNvPr>
          <p:cNvSpPr>
            <a:spLocks noGrp="1"/>
          </p:cNvSpPr>
          <p:nvPr>
            <p:ph type="pic" sz="quarter" idx="10"/>
          </p:nvPr>
        </p:nvSpPr>
        <p:spPr>
          <a:xfrm>
            <a:off x="4386263" y="434975"/>
            <a:ext cx="4473575" cy="3746500"/>
          </a:xfrm>
        </p:spPr>
        <p:txBody>
          <a:bodyPr/>
          <a:lstStyle/>
          <a:p>
            <a:endParaRPr lang="en-US"/>
          </a:p>
        </p:txBody>
      </p:sp>
      <p:sp>
        <p:nvSpPr>
          <p:cNvPr id="20" name="Picture Placeholder 5">
            <a:extLst>
              <a:ext uri="{FF2B5EF4-FFF2-40B4-BE49-F238E27FC236}">
                <a16:creationId xmlns:a16="http://schemas.microsoft.com/office/drawing/2014/main" id="{BBE8DE0A-45F7-9A48-966D-8F7646D0F85E}"/>
              </a:ext>
            </a:extLst>
          </p:cNvPr>
          <p:cNvSpPr>
            <a:spLocks noGrp="1"/>
          </p:cNvSpPr>
          <p:nvPr>
            <p:ph type="pic" sz="quarter" idx="11"/>
          </p:nvPr>
        </p:nvSpPr>
        <p:spPr>
          <a:xfrm>
            <a:off x="4386263" y="4264025"/>
            <a:ext cx="2190750" cy="2317750"/>
          </a:xfrm>
        </p:spPr>
        <p:txBody>
          <a:bodyPr/>
          <a:lstStyle/>
          <a:p>
            <a:endParaRPr lang="en-US"/>
          </a:p>
        </p:txBody>
      </p:sp>
      <p:sp>
        <p:nvSpPr>
          <p:cNvPr id="21" name="Picture Placeholder 15">
            <a:extLst>
              <a:ext uri="{FF2B5EF4-FFF2-40B4-BE49-F238E27FC236}">
                <a16:creationId xmlns:a16="http://schemas.microsoft.com/office/drawing/2014/main" id="{BF98DD36-D6DE-224F-A0B3-20EB29053A47}"/>
              </a:ext>
            </a:extLst>
          </p:cNvPr>
          <p:cNvSpPr>
            <a:spLocks noGrp="1"/>
          </p:cNvSpPr>
          <p:nvPr>
            <p:ph type="pic" sz="quarter" idx="12"/>
          </p:nvPr>
        </p:nvSpPr>
        <p:spPr>
          <a:xfrm>
            <a:off x="6670675" y="4264025"/>
            <a:ext cx="2189163" cy="2317750"/>
          </a:xfrm>
        </p:spPr>
        <p:txBody>
          <a:bodyPr/>
          <a:lstStyle/>
          <a:p>
            <a:endParaRPr lang="en-US"/>
          </a:p>
        </p:txBody>
      </p:sp>
      <p:sp>
        <p:nvSpPr>
          <p:cNvPr id="22" name="Text Placeholder 4">
            <a:extLst>
              <a:ext uri="{FF2B5EF4-FFF2-40B4-BE49-F238E27FC236}">
                <a16:creationId xmlns:a16="http://schemas.microsoft.com/office/drawing/2014/main" id="{FB1A7DC5-6E86-024D-B5B0-EB91E174E558}"/>
              </a:ext>
            </a:extLst>
          </p:cNvPr>
          <p:cNvSpPr>
            <a:spLocks noGrp="1"/>
          </p:cNvSpPr>
          <p:nvPr>
            <p:ph type="body" sz="quarter" idx="13" hasCustomPrompt="1"/>
          </p:nvPr>
        </p:nvSpPr>
        <p:spPr>
          <a:xfrm>
            <a:off x="628651" y="1825625"/>
            <a:ext cx="3359690" cy="3556879"/>
          </a:xfrm>
          <a:prstGeom prst="rect">
            <a:avLst/>
          </a:prstGeom>
        </p:spPr>
        <p:txBody>
          <a:bodyPr/>
          <a:lstStyle>
            <a:lvl1pPr marL="0" indent="0">
              <a:buFontTx/>
              <a:buNone/>
              <a:defRPr sz="2000" b="1" spc="200" baseline="0">
                <a:solidFill>
                  <a:schemeClr val="bg2"/>
                </a:solidFill>
                <a:latin typeface="Montserrat" pitchFamily="2" charset="77"/>
              </a:defRPr>
            </a:lvl1pPr>
            <a:lvl2pPr marL="457200" indent="0">
              <a:buFontTx/>
              <a:buNone/>
              <a:defRPr sz="1800">
                <a:solidFill>
                  <a:schemeClr val="bg1"/>
                </a:solidFill>
                <a:latin typeface="Montserrat" pitchFamily="2" charset="77"/>
              </a:defRPr>
            </a:lvl2pPr>
            <a:lvl3pPr>
              <a:buClr>
                <a:schemeClr val="bg2"/>
              </a:buClr>
              <a:buSzPct val="125000"/>
              <a:defRPr sz="1800" b="1">
                <a:solidFill>
                  <a:schemeClr val="bg1"/>
                </a:solidFill>
                <a:latin typeface="Montserrat" pitchFamily="2" charset="77"/>
              </a:defRPr>
            </a:lvl3pPr>
            <a:lvl4pPr marL="1371600" indent="0">
              <a:buFontTx/>
              <a:buNone/>
              <a:defRPr sz="2000" b="1" i="1">
                <a:solidFill>
                  <a:schemeClr val="bg1"/>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3" name="Picture 12" descr="logo horizontal white.png">
            <a:extLst>
              <a:ext uri="{FF2B5EF4-FFF2-40B4-BE49-F238E27FC236}">
                <a16:creationId xmlns:a16="http://schemas.microsoft.com/office/drawing/2014/main" id="{9CCD5AB6-6332-F54A-88A4-1371E00BC5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
        <p:nvSpPr>
          <p:cNvPr id="14" name="Title 1">
            <a:extLst>
              <a:ext uri="{FF2B5EF4-FFF2-40B4-BE49-F238E27FC236}">
                <a16:creationId xmlns:a16="http://schemas.microsoft.com/office/drawing/2014/main" id="{7982B995-5E0C-6C47-B128-45F211BB3D79}"/>
              </a:ext>
            </a:extLst>
          </p:cNvPr>
          <p:cNvSpPr>
            <a:spLocks noGrp="1"/>
          </p:cNvSpPr>
          <p:nvPr>
            <p:ph type="ctrTitle" hasCustomPrompt="1"/>
          </p:nvPr>
        </p:nvSpPr>
        <p:spPr>
          <a:xfrm>
            <a:off x="437714" y="365759"/>
            <a:ext cx="3540899" cy="1236617"/>
          </a:xfrm>
        </p:spPr>
        <p:txBody>
          <a:bodyPr anchor="t">
            <a:normAutofit/>
          </a:bodyPr>
          <a:lstStyle>
            <a:lvl1pPr algn="l">
              <a:defRPr sz="2800" b="1" spc="300">
                <a:solidFill>
                  <a:schemeClr val="bg1"/>
                </a:solidFill>
                <a:latin typeface="Montserrat"/>
                <a:cs typeface="Montserrat"/>
              </a:defRPr>
            </a:lvl1pPr>
          </a:lstStyle>
          <a:p>
            <a:r>
              <a:rPr lang="en-US" dirty="0"/>
              <a:t>CLICK TO EDIT</a:t>
            </a:r>
          </a:p>
        </p:txBody>
      </p:sp>
    </p:spTree>
    <p:extLst>
      <p:ext uri="{BB962C8B-B14F-4D97-AF65-F5344CB8AC3E}">
        <p14:creationId xmlns:p14="http://schemas.microsoft.com/office/powerpoint/2010/main" val="4065955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Text Slide + Photo_blue 2">
    <p:spTree>
      <p:nvGrpSpPr>
        <p:cNvPr id="1" name=""/>
        <p:cNvGrpSpPr/>
        <p:nvPr/>
      </p:nvGrpSpPr>
      <p:grpSpPr>
        <a:xfrm>
          <a:off x="0" y="0"/>
          <a:ext cx="0" cy="0"/>
          <a:chOff x="0" y="0"/>
          <a:chExt cx="0" cy="0"/>
        </a:xfrm>
      </p:grpSpPr>
      <p:sp>
        <p:nvSpPr>
          <p:cNvPr id="12" name="Rectangle 11"/>
          <p:cNvSpPr/>
          <p:nvPr userDrawn="1"/>
        </p:nvSpPr>
        <p:spPr>
          <a:xfrm>
            <a:off x="0" y="0"/>
            <a:ext cx="4278789"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ject 37"/>
          <p:cNvSpPr/>
          <p:nvPr userDrawn="1"/>
        </p:nvSpPr>
        <p:spPr>
          <a:xfrm>
            <a:off x="345281" y="19638"/>
            <a:ext cx="0" cy="720566"/>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9" name="object 38"/>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0" name="object 41"/>
          <p:cNvSpPr/>
          <p:nvPr userDrawn="1"/>
        </p:nvSpPr>
        <p:spPr>
          <a:xfrm>
            <a:off x="0" y="25210"/>
            <a:ext cx="9142095" cy="0"/>
          </a:xfrm>
          <a:custGeom>
            <a:avLst/>
            <a:gdLst/>
            <a:ahLst/>
            <a:cxnLst/>
            <a:rect l="l" t="t" r="r" b="b"/>
            <a:pathLst>
              <a:path w="12189460">
                <a:moveTo>
                  <a:pt x="0" y="0"/>
                </a:moveTo>
                <a:lnTo>
                  <a:pt x="12188952" y="0"/>
                </a:lnTo>
              </a:path>
            </a:pathLst>
          </a:custGeom>
          <a:ln w="50292">
            <a:solidFill>
              <a:srgbClr val="FFFFFF"/>
            </a:solidFill>
          </a:ln>
        </p:spPr>
        <p:txBody>
          <a:bodyPr wrap="square" lIns="0" tIns="0" rIns="0" bIns="0" rtlCol="0"/>
          <a:lstStyle/>
          <a:p>
            <a:endParaRPr sz="1350"/>
          </a:p>
        </p:txBody>
      </p:sp>
      <p:sp>
        <p:nvSpPr>
          <p:cNvPr id="13" name="Picture Placeholder 3">
            <a:extLst>
              <a:ext uri="{FF2B5EF4-FFF2-40B4-BE49-F238E27FC236}">
                <a16:creationId xmlns:a16="http://schemas.microsoft.com/office/drawing/2014/main" id="{DD863613-0B73-934E-8596-07FE9490D954}"/>
              </a:ext>
            </a:extLst>
          </p:cNvPr>
          <p:cNvSpPr>
            <a:spLocks noGrp="1"/>
          </p:cNvSpPr>
          <p:nvPr>
            <p:ph type="pic" sz="quarter" idx="10"/>
          </p:nvPr>
        </p:nvSpPr>
        <p:spPr>
          <a:xfrm>
            <a:off x="4278313" y="271463"/>
            <a:ext cx="4581525" cy="6303962"/>
          </a:xfrm>
        </p:spPr>
        <p:txBody>
          <a:bodyPr/>
          <a:lstStyle/>
          <a:p>
            <a:endParaRPr lang="en-US"/>
          </a:p>
        </p:txBody>
      </p:sp>
      <p:pic>
        <p:nvPicPr>
          <p:cNvPr id="14" name="Picture 13" descr="logo horizontal white.png">
            <a:extLst>
              <a:ext uri="{FF2B5EF4-FFF2-40B4-BE49-F238E27FC236}">
                <a16:creationId xmlns:a16="http://schemas.microsoft.com/office/drawing/2014/main" id="{4971050D-BF0E-ED45-A7A6-DB6DC2B60A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
        <p:nvSpPr>
          <p:cNvPr id="16" name="Text Placeholder 4">
            <a:extLst>
              <a:ext uri="{FF2B5EF4-FFF2-40B4-BE49-F238E27FC236}">
                <a16:creationId xmlns:a16="http://schemas.microsoft.com/office/drawing/2014/main" id="{013F3515-967E-3B42-B8D9-25A81A02E2FE}"/>
              </a:ext>
            </a:extLst>
          </p:cNvPr>
          <p:cNvSpPr>
            <a:spLocks noGrp="1"/>
          </p:cNvSpPr>
          <p:nvPr>
            <p:ph type="body" sz="quarter" idx="13" hasCustomPrompt="1"/>
          </p:nvPr>
        </p:nvSpPr>
        <p:spPr>
          <a:xfrm>
            <a:off x="628651" y="1825625"/>
            <a:ext cx="3359690" cy="3556879"/>
          </a:xfrm>
          <a:prstGeom prst="rect">
            <a:avLst/>
          </a:prstGeom>
        </p:spPr>
        <p:txBody>
          <a:bodyPr/>
          <a:lstStyle>
            <a:lvl1pPr marL="0" indent="0">
              <a:buFontTx/>
              <a:buNone/>
              <a:defRPr sz="2000" b="1" spc="200" baseline="0">
                <a:solidFill>
                  <a:schemeClr val="bg2"/>
                </a:solidFill>
                <a:latin typeface="Montserrat" pitchFamily="2" charset="77"/>
              </a:defRPr>
            </a:lvl1pPr>
            <a:lvl2pPr marL="457200" indent="0">
              <a:buFontTx/>
              <a:buNone/>
              <a:defRPr sz="1800">
                <a:solidFill>
                  <a:schemeClr val="bg1"/>
                </a:solidFill>
                <a:latin typeface="Montserrat" pitchFamily="2" charset="77"/>
              </a:defRPr>
            </a:lvl2pPr>
            <a:lvl3pPr>
              <a:buClr>
                <a:schemeClr val="bg2"/>
              </a:buClr>
              <a:buSzPct val="125000"/>
              <a:defRPr sz="1800" b="1">
                <a:solidFill>
                  <a:schemeClr val="bg1"/>
                </a:solidFill>
                <a:latin typeface="Montserrat" pitchFamily="2" charset="77"/>
              </a:defRPr>
            </a:lvl3pPr>
            <a:lvl4pPr marL="1371600" indent="0">
              <a:buFontTx/>
              <a:buNone/>
              <a:defRPr sz="2000" b="1" i="1">
                <a:solidFill>
                  <a:schemeClr val="bg1"/>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itle 1">
            <a:extLst>
              <a:ext uri="{FF2B5EF4-FFF2-40B4-BE49-F238E27FC236}">
                <a16:creationId xmlns:a16="http://schemas.microsoft.com/office/drawing/2014/main" id="{7E1C70A6-7987-B14E-AFDA-4891D739043E}"/>
              </a:ext>
            </a:extLst>
          </p:cNvPr>
          <p:cNvSpPr>
            <a:spLocks noGrp="1"/>
          </p:cNvSpPr>
          <p:nvPr>
            <p:ph type="ctrTitle" hasCustomPrompt="1"/>
          </p:nvPr>
        </p:nvSpPr>
        <p:spPr>
          <a:xfrm>
            <a:off x="437714" y="365759"/>
            <a:ext cx="3540899" cy="1236617"/>
          </a:xfrm>
        </p:spPr>
        <p:txBody>
          <a:bodyPr anchor="t">
            <a:normAutofit/>
          </a:bodyPr>
          <a:lstStyle>
            <a:lvl1pPr algn="l">
              <a:defRPr sz="2800" b="1" spc="300">
                <a:solidFill>
                  <a:schemeClr val="bg1"/>
                </a:solidFill>
                <a:latin typeface="Montserrat"/>
                <a:cs typeface="Montserrat"/>
              </a:defRPr>
            </a:lvl1pPr>
          </a:lstStyle>
          <a:p>
            <a:r>
              <a:rPr lang="en-US" dirty="0"/>
              <a:t>CLICK TO EDIT</a:t>
            </a:r>
          </a:p>
        </p:txBody>
      </p:sp>
    </p:spTree>
    <p:extLst>
      <p:ext uri="{BB962C8B-B14F-4D97-AF65-F5344CB8AC3E}">
        <p14:creationId xmlns:p14="http://schemas.microsoft.com/office/powerpoint/2010/main" val="2677074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Text Slide + Photo_blue 3">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ject 37"/>
          <p:cNvSpPr/>
          <p:nvPr userDrawn="1"/>
        </p:nvSpPr>
        <p:spPr>
          <a:xfrm>
            <a:off x="345281" y="19638"/>
            <a:ext cx="0" cy="720566"/>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9" name="object 38"/>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0" name="Picture Placeholder 3">
            <a:extLst>
              <a:ext uri="{FF2B5EF4-FFF2-40B4-BE49-F238E27FC236}">
                <a16:creationId xmlns:a16="http://schemas.microsoft.com/office/drawing/2014/main" id="{582DE820-480C-CB4B-8833-424B9EF7E66A}"/>
              </a:ext>
            </a:extLst>
          </p:cNvPr>
          <p:cNvSpPr>
            <a:spLocks noGrp="1"/>
          </p:cNvSpPr>
          <p:nvPr>
            <p:ph type="pic" sz="quarter" idx="10"/>
          </p:nvPr>
        </p:nvSpPr>
        <p:spPr>
          <a:xfrm>
            <a:off x="4278313" y="269875"/>
            <a:ext cx="4581525" cy="6305550"/>
          </a:xfrm>
        </p:spPr>
        <p:txBody>
          <a:bodyPr/>
          <a:lstStyle/>
          <a:p>
            <a:endParaRPr lang="en-US"/>
          </a:p>
        </p:txBody>
      </p:sp>
      <p:pic>
        <p:nvPicPr>
          <p:cNvPr id="13" name="Picture 12" descr="logo horizontal white.png">
            <a:extLst>
              <a:ext uri="{FF2B5EF4-FFF2-40B4-BE49-F238E27FC236}">
                <a16:creationId xmlns:a16="http://schemas.microsoft.com/office/drawing/2014/main" id="{FC44A576-C9CE-364B-BDFB-2957FDFD0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
        <p:nvSpPr>
          <p:cNvPr id="15" name="Text Placeholder 4">
            <a:extLst>
              <a:ext uri="{FF2B5EF4-FFF2-40B4-BE49-F238E27FC236}">
                <a16:creationId xmlns:a16="http://schemas.microsoft.com/office/drawing/2014/main" id="{9DD3B8C4-6E33-8342-9197-0DF3E7AE6341}"/>
              </a:ext>
            </a:extLst>
          </p:cNvPr>
          <p:cNvSpPr>
            <a:spLocks noGrp="1"/>
          </p:cNvSpPr>
          <p:nvPr>
            <p:ph type="body" sz="quarter" idx="13" hasCustomPrompt="1"/>
          </p:nvPr>
        </p:nvSpPr>
        <p:spPr>
          <a:xfrm>
            <a:off x="628651" y="1825625"/>
            <a:ext cx="3359690" cy="3556879"/>
          </a:xfrm>
          <a:prstGeom prst="rect">
            <a:avLst/>
          </a:prstGeom>
        </p:spPr>
        <p:txBody>
          <a:bodyPr/>
          <a:lstStyle>
            <a:lvl1pPr marL="0" indent="0">
              <a:buFontTx/>
              <a:buNone/>
              <a:defRPr sz="2000" b="1" spc="200" baseline="0">
                <a:solidFill>
                  <a:schemeClr val="bg2"/>
                </a:solidFill>
                <a:latin typeface="Montserrat" pitchFamily="2" charset="77"/>
              </a:defRPr>
            </a:lvl1pPr>
            <a:lvl2pPr marL="457200" indent="0">
              <a:buFontTx/>
              <a:buNone/>
              <a:defRPr sz="1800">
                <a:solidFill>
                  <a:schemeClr val="bg1"/>
                </a:solidFill>
                <a:latin typeface="Montserrat" pitchFamily="2" charset="77"/>
              </a:defRPr>
            </a:lvl2pPr>
            <a:lvl3pPr>
              <a:buClr>
                <a:schemeClr val="bg2"/>
              </a:buClr>
              <a:buSzPct val="125000"/>
              <a:defRPr sz="1800" b="1">
                <a:solidFill>
                  <a:schemeClr val="bg1"/>
                </a:solidFill>
                <a:latin typeface="Montserrat" pitchFamily="2" charset="77"/>
              </a:defRPr>
            </a:lvl3pPr>
            <a:lvl4pPr marL="1371600" indent="0">
              <a:buFontTx/>
              <a:buNone/>
              <a:defRPr sz="2000" b="1" i="1">
                <a:solidFill>
                  <a:schemeClr val="bg1"/>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1">
            <a:extLst>
              <a:ext uri="{FF2B5EF4-FFF2-40B4-BE49-F238E27FC236}">
                <a16:creationId xmlns:a16="http://schemas.microsoft.com/office/drawing/2014/main" id="{033209AE-78E7-E945-BC0C-AE42537870C8}"/>
              </a:ext>
            </a:extLst>
          </p:cNvPr>
          <p:cNvSpPr>
            <a:spLocks noGrp="1"/>
          </p:cNvSpPr>
          <p:nvPr>
            <p:ph type="ctrTitle" hasCustomPrompt="1"/>
          </p:nvPr>
        </p:nvSpPr>
        <p:spPr>
          <a:xfrm>
            <a:off x="437714" y="365759"/>
            <a:ext cx="3540899" cy="1236617"/>
          </a:xfrm>
        </p:spPr>
        <p:txBody>
          <a:bodyPr anchor="t">
            <a:normAutofit/>
          </a:bodyPr>
          <a:lstStyle>
            <a:lvl1pPr algn="l">
              <a:defRPr sz="2800" b="1" spc="300">
                <a:solidFill>
                  <a:schemeClr val="bg1"/>
                </a:solidFill>
                <a:latin typeface="Montserrat"/>
                <a:cs typeface="Montserrat"/>
              </a:defRPr>
            </a:lvl1pPr>
          </a:lstStyle>
          <a:p>
            <a:r>
              <a:rPr lang="en-US" dirty="0"/>
              <a:t>CLICK TO EDIT</a:t>
            </a:r>
          </a:p>
        </p:txBody>
      </p:sp>
    </p:spTree>
    <p:extLst>
      <p:ext uri="{BB962C8B-B14F-4D97-AF65-F5344CB8AC3E}">
        <p14:creationId xmlns:p14="http://schemas.microsoft.com/office/powerpoint/2010/main" val="2984484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Text Slide + Photo_blue 4">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7F4DBC7-6751-874C-A71D-8E3FDCD01B7C}"/>
              </a:ext>
            </a:extLst>
          </p:cNvPr>
          <p:cNvSpPr>
            <a:spLocks noGrp="1"/>
          </p:cNvSpPr>
          <p:nvPr>
            <p:ph type="pic" sz="quarter" idx="10"/>
          </p:nvPr>
        </p:nvSpPr>
        <p:spPr>
          <a:xfrm>
            <a:off x="1587" y="0"/>
            <a:ext cx="9142413" cy="3271838"/>
          </a:xfrm>
        </p:spPr>
        <p:txBody>
          <a:bodyPr/>
          <a:lstStyle/>
          <a:p>
            <a:endParaRPr lang="en-US" dirty="0"/>
          </a:p>
        </p:txBody>
      </p:sp>
      <p:sp>
        <p:nvSpPr>
          <p:cNvPr id="12" name="Rectangle 11"/>
          <p:cNvSpPr/>
          <p:nvPr userDrawn="1"/>
        </p:nvSpPr>
        <p:spPr>
          <a:xfrm>
            <a:off x="0" y="3271266"/>
            <a:ext cx="9144000" cy="3586734"/>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bject 38"/>
          <p:cNvSpPr/>
          <p:nvPr userDrawn="1"/>
        </p:nvSpPr>
        <p:spPr>
          <a:xfrm>
            <a:off x="345281" y="6224612"/>
            <a:ext cx="0" cy="636746"/>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4" name="object 3">
            <a:extLst>
              <a:ext uri="{FF2B5EF4-FFF2-40B4-BE49-F238E27FC236}">
                <a16:creationId xmlns:a16="http://schemas.microsoft.com/office/drawing/2014/main" id="{42AEA1AE-5790-8442-87B7-C99FF28EF1A6}"/>
              </a:ext>
            </a:extLst>
          </p:cNvPr>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15" name="object 37">
            <a:extLst>
              <a:ext uri="{FF2B5EF4-FFF2-40B4-BE49-F238E27FC236}">
                <a16:creationId xmlns:a16="http://schemas.microsoft.com/office/drawing/2014/main" id="{A58DBDCD-8C4E-794F-B254-0703AA3A5B7F}"/>
              </a:ext>
            </a:extLst>
          </p:cNvPr>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pic>
        <p:nvPicPr>
          <p:cNvPr id="13" name="Picture 12" descr="logo horizontal white.png">
            <a:extLst>
              <a:ext uri="{FF2B5EF4-FFF2-40B4-BE49-F238E27FC236}">
                <a16:creationId xmlns:a16="http://schemas.microsoft.com/office/drawing/2014/main" id="{102FA2FF-2FE4-ED41-A653-D42F1AE50B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49" y="6203511"/>
            <a:ext cx="1932759" cy="380083"/>
          </a:xfrm>
          <a:prstGeom prst="rect">
            <a:avLst/>
          </a:prstGeom>
        </p:spPr>
      </p:pic>
      <p:sp>
        <p:nvSpPr>
          <p:cNvPr id="17" name="Title 1">
            <a:extLst>
              <a:ext uri="{FF2B5EF4-FFF2-40B4-BE49-F238E27FC236}">
                <a16:creationId xmlns:a16="http://schemas.microsoft.com/office/drawing/2014/main" id="{50487F37-71F3-974F-8510-09501A940686}"/>
              </a:ext>
            </a:extLst>
          </p:cNvPr>
          <p:cNvSpPr>
            <a:spLocks noGrp="1"/>
          </p:cNvSpPr>
          <p:nvPr>
            <p:ph type="ctrTitle" hasCustomPrompt="1"/>
          </p:nvPr>
        </p:nvSpPr>
        <p:spPr>
          <a:xfrm>
            <a:off x="447504" y="164231"/>
            <a:ext cx="7772400" cy="681795"/>
          </a:xfrm>
        </p:spPr>
        <p:txBody>
          <a:bodyPr anchor="b">
            <a:normAutofit/>
          </a:bodyPr>
          <a:lstStyle>
            <a:lvl1pPr algn="l">
              <a:defRPr sz="2800" b="1" spc="300">
                <a:solidFill>
                  <a:schemeClr val="tx2"/>
                </a:solidFill>
                <a:latin typeface="Montserrat"/>
                <a:cs typeface="Montserrat"/>
              </a:defRPr>
            </a:lvl1pPr>
          </a:lstStyle>
          <a:p>
            <a:r>
              <a:rPr lang="en-US" dirty="0"/>
              <a:t>CLICK TO EDIT</a:t>
            </a:r>
          </a:p>
        </p:txBody>
      </p:sp>
      <p:sp>
        <p:nvSpPr>
          <p:cNvPr id="19" name="Text Placeholder 4">
            <a:extLst>
              <a:ext uri="{FF2B5EF4-FFF2-40B4-BE49-F238E27FC236}">
                <a16:creationId xmlns:a16="http://schemas.microsoft.com/office/drawing/2014/main" id="{017EBBB9-8BA2-E542-A20B-05F375B99BCF}"/>
              </a:ext>
            </a:extLst>
          </p:cNvPr>
          <p:cNvSpPr>
            <a:spLocks noGrp="1"/>
          </p:cNvSpPr>
          <p:nvPr>
            <p:ph type="body" sz="quarter" idx="14" hasCustomPrompt="1"/>
          </p:nvPr>
        </p:nvSpPr>
        <p:spPr>
          <a:xfrm>
            <a:off x="514348" y="3560324"/>
            <a:ext cx="7705555" cy="2266546"/>
          </a:xfrm>
          <a:prstGeom prst="rect">
            <a:avLst/>
          </a:prstGeom>
        </p:spPr>
        <p:txBody>
          <a:bodyPr/>
          <a:lstStyle>
            <a:lvl1pPr marL="0" indent="0">
              <a:buFontTx/>
              <a:buNone/>
              <a:defRPr sz="2000" b="1" spc="200" baseline="0">
                <a:solidFill>
                  <a:schemeClr val="bg2"/>
                </a:solidFill>
                <a:latin typeface="Montserrat" pitchFamily="2" charset="77"/>
              </a:defRPr>
            </a:lvl1pPr>
            <a:lvl2pPr marL="457200" indent="0">
              <a:buFontTx/>
              <a:buNone/>
              <a:defRPr sz="1800">
                <a:solidFill>
                  <a:schemeClr val="bg1"/>
                </a:solidFill>
                <a:latin typeface="Montserrat" pitchFamily="2" charset="77"/>
              </a:defRPr>
            </a:lvl2pPr>
            <a:lvl3pPr>
              <a:buClr>
                <a:schemeClr val="bg2"/>
              </a:buClr>
              <a:buSzPct val="125000"/>
              <a:defRPr sz="1800" b="1">
                <a:solidFill>
                  <a:schemeClr val="bg1"/>
                </a:solidFill>
                <a:latin typeface="Montserrat" pitchFamily="2" charset="77"/>
              </a:defRPr>
            </a:lvl3pPr>
            <a:lvl4pPr marL="1371600" indent="0">
              <a:buFontTx/>
              <a:buNone/>
              <a:defRPr sz="2000" b="1" i="1">
                <a:solidFill>
                  <a:schemeClr val="bg1"/>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5738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sp>
        <p:nvSpPr>
          <p:cNvPr id="7" name="object 2"/>
          <p:cNvSpPr/>
          <p:nvPr userDrawn="1"/>
        </p:nvSpPr>
        <p:spPr>
          <a:xfrm>
            <a:off x="0" y="0"/>
            <a:ext cx="9142095"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032B4B"/>
          </a:solidFill>
        </p:spPr>
        <p:txBody>
          <a:bodyPr wrap="square" lIns="0" tIns="0" rIns="0" bIns="0" rtlCol="0"/>
          <a:lstStyle/>
          <a:p>
            <a:endParaRPr sz="1350">
              <a:solidFill>
                <a:schemeClr val="tx2"/>
              </a:solidFill>
            </a:endParaRPr>
          </a:p>
        </p:txBody>
      </p:sp>
      <p:pic>
        <p:nvPicPr>
          <p:cNvPr id="8" name="Picture 7" descr="aspen leaf dark 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7209" y="938747"/>
            <a:ext cx="4349750" cy="6752468"/>
          </a:xfrm>
          <a:prstGeom prst="rect">
            <a:avLst/>
          </a:prstGeom>
        </p:spPr>
      </p:pic>
      <p:pic>
        <p:nvPicPr>
          <p:cNvPr id="9" name="Picture 8" descr="Logo icon yell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4171950"/>
            <a:ext cx="665969" cy="700458"/>
          </a:xfrm>
          <a:prstGeom prst="rect">
            <a:avLst/>
          </a:prstGeom>
        </p:spPr>
      </p:pic>
      <p:sp>
        <p:nvSpPr>
          <p:cNvPr id="2" name="Title 1"/>
          <p:cNvSpPr>
            <a:spLocks noGrp="1"/>
          </p:cNvSpPr>
          <p:nvPr>
            <p:ph type="ctrTitle" hasCustomPrompt="1"/>
          </p:nvPr>
        </p:nvSpPr>
        <p:spPr>
          <a:xfrm>
            <a:off x="685800" y="2480434"/>
            <a:ext cx="7772400" cy="1470025"/>
          </a:xfrm>
        </p:spPr>
        <p:txBody>
          <a:bodyPr>
            <a:noAutofit/>
          </a:bodyPr>
          <a:lstStyle>
            <a:lvl1pPr algn="ctr">
              <a:defRPr sz="5200" b="1" kern="2500" spc="1500">
                <a:solidFill>
                  <a:schemeClr val="bg1"/>
                </a:solidFill>
                <a:latin typeface="Montserrat"/>
                <a:cs typeface="Montserrat"/>
              </a:defRPr>
            </a:lvl1pPr>
          </a:lstStyle>
          <a:p>
            <a:r>
              <a:rPr lang="en-US" dirty="0"/>
              <a:t>THANK YOU!</a:t>
            </a:r>
          </a:p>
        </p:txBody>
      </p:sp>
    </p:spTree>
    <p:extLst>
      <p:ext uri="{BB962C8B-B14F-4D97-AF65-F5344CB8AC3E}">
        <p14:creationId xmlns:p14="http://schemas.microsoft.com/office/powerpoint/2010/main" val="2309079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sp>
        <p:nvSpPr>
          <p:cNvPr id="6" name="object 2"/>
          <p:cNvSpPr/>
          <p:nvPr userDrawn="1"/>
        </p:nvSpPr>
        <p:spPr>
          <a:xfrm>
            <a:off x="0" y="6734"/>
            <a:ext cx="9142095"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0C1620"/>
          </a:solidFill>
        </p:spPr>
        <p:txBody>
          <a:bodyPr wrap="square" lIns="0" tIns="0" rIns="0" bIns="0" rtlCol="0"/>
          <a:lstStyle/>
          <a:p>
            <a:endParaRPr sz="1350"/>
          </a:p>
        </p:txBody>
      </p:sp>
      <p:pic>
        <p:nvPicPr>
          <p:cNvPr id="10" name="Picture 9" descr="aspen leaf 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7209" y="945481"/>
            <a:ext cx="4345412" cy="6745734"/>
          </a:xfrm>
          <a:prstGeom prst="rect">
            <a:avLst/>
          </a:prstGeom>
        </p:spPr>
      </p:pic>
      <p:pic>
        <p:nvPicPr>
          <p:cNvPr id="11" name="Picture 10" descr="Logo icon yell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4171950"/>
            <a:ext cx="665969" cy="700458"/>
          </a:xfrm>
          <a:prstGeom prst="rect">
            <a:avLst/>
          </a:prstGeom>
        </p:spPr>
      </p:pic>
      <p:sp>
        <p:nvSpPr>
          <p:cNvPr id="2" name="Title 1"/>
          <p:cNvSpPr>
            <a:spLocks noGrp="1"/>
          </p:cNvSpPr>
          <p:nvPr>
            <p:ph type="ctrTitle" hasCustomPrompt="1"/>
          </p:nvPr>
        </p:nvSpPr>
        <p:spPr>
          <a:xfrm>
            <a:off x="685800" y="2480434"/>
            <a:ext cx="7772400" cy="1470025"/>
          </a:xfrm>
        </p:spPr>
        <p:txBody>
          <a:bodyPr>
            <a:noAutofit/>
          </a:bodyPr>
          <a:lstStyle>
            <a:lvl1pPr algn="ctr">
              <a:defRPr sz="5200" b="1" kern="2500" spc="1500">
                <a:solidFill>
                  <a:schemeClr val="bg1"/>
                </a:solidFill>
                <a:latin typeface="Montserrat"/>
                <a:cs typeface="Montserrat"/>
              </a:defRPr>
            </a:lvl1pPr>
          </a:lstStyle>
          <a:p>
            <a:r>
              <a:rPr lang="en-US" dirty="0"/>
              <a:t>THANK YOU!</a:t>
            </a:r>
          </a:p>
        </p:txBody>
      </p:sp>
    </p:spTree>
    <p:extLst>
      <p:ext uri="{BB962C8B-B14F-4D97-AF65-F5344CB8AC3E}">
        <p14:creationId xmlns:p14="http://schemas.microsoft.com/office/powerpoint/2010/main" val="53130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Slide_blu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01D2F8F-0A15-954E-854B-2DC0B86C646E}"/>
              </a:ext>
            </a:extLst>
          </p:cNvPr>
          <p:cNvSpPr/>
          <p:nvPr userDrawn="1"/>
        </p:nvSpPr>
        <p:spPr>
          <a:xfrm>
            <a:off x="0" y="0"/>
            <a:ext cx="9142095"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solidFill>
        </p:spPr>
        <p:txBody>
          <a:bodyPr wrap="square" lIns="0" tIns="0" rIns="0" bIns="0" rtlCol="0"/>
          <a:lstStyle/>
          <a:p>
            <a:endParaRPr sz="1350">
              <a:solidFill>
                <a:srgbClr val="032B4B"/>
              </a:solidFill>
            </a:endParaRPr>
          </a:p>
        </p:txBody>
      </p:sp>
      <p:pic>
        <p:nvPicPr>
          <p:cNvPr id="7" name="Picture 6" descr="aspen leaf dark blue.png">
            <a:extLst>
              <a:ext uri="{FF2B5EF4-FFF2-40B4-BE49-F238E27FC236}">
                <a16:creationId xmlns:a16="http://schemas.microsoft.com/office/drawing/2014/main" id="{66D8A747-E558-394A-959D-4E0488ACA2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7209" y="938747"/>
            <a:ext cx="4349750" cy="6752468"/>
          </a:xfrm>
          <a:prstGeom prst="rect">
            <a:avLst/>
          </a:prstGeom>
        </p:spPr>
      </p:pic>
      <p:sp>
        <p:nvSpPr>
          <p:cNvPr id="8" name="object 37">
            <a:extLst>
              <a:ext uri="{FF2B5EF4-FFF2-40B4-BE49-F238E27FC236}">
                <a16:creationId xmlns:a16="http://schemas.microsoft.com/office/drawing/2014/main" id="{4408A61C-432E-CB4A-AC0F-4C44692B6A8A}"/>
              </a:ext>
            </a:extLst>
          </p:cNvPr>
          <p:cNvSpPr/>
          <p:nvPr userDrawn="1"/>
        </p:nvSpPr>
        <p:spPr>
          <a:xfrm>
            <a:off x="345280" y="-1879"/>
            <a:ext cx="45719" cy="3379779"/>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11" name="object 38">
            <a:extLst>
              <a:ext uri="{FF2B5EF4-FFF2-40B4-BE49-F238E27FC236}">
                <a16:creationId xmlns:a16="http://schemas.microsoft.com/office/drawing/2014/main" id="{CBE75530-9852-CC4C-869B-CD0DB1B40A36}"/>
              </a:ext>
            </a:extLst>
          </p:cNvPr>
          <p:cNvSpPr/>
          <p:nvPr userDrawn="1"/>
        </p:nvSpPr>
        <p:spPr>
          <a:xfrm rot="5400000" flipH="1">
            <a:off x="1032296" y="2646842"/>
            <a:ext cx="45719" cy="1419754"/>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2" name="Title 1"/>
          <p:cNvSpPr>
            <a:spLocks noGrp="1"/>
          </p:cNvSpPr>
          <p:nvPr>
            <p:ph type="title" hasCustomPrompt="1"/>
          </p:nvPr>
        </p:nvSpPr>
        <p:spPr>
          <a:xfrm>
            <a:off x="1997770" y="3028488"/>
            <a:ext cx="5148460" cy="702182"/>
          </a:xfrm>
        </p:spPr>
        <p:txBody>
          <a:bodyPr>
            <a:normAutofit/>
          </a:bodyPr>
          <a:lstStyle>
            <a:lvl1pPr>
              <a:defRPr sz="3300" b="1" spc="300">
                <a:solidFill>
                  <a:srgbClr val="FFFFFF"/>
                </a:solidFill>
                <a:latin typeface="Montserrat"/>
                <a:cs typeface="Montserrat"/>
              </a:defRPr>
            </a:lvl1pPr>
          </a:lstStyle>
          <a:p>
            <a:r>
              <a:rPr lang="en-US" dirty="0"/>
              <a:t>CLICK TO EDIT</a:t>
            </a:r>
          </a:p>
        </p:txBody>
      </p:sp>
      <p:pic>
        <p:nvPicPr>
          <p:cNvPr id="12" name="Picture 11" descr="logo stacked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833" y="5728744"/>
            <a:ext cx="1627966" cy="789452"/>
          </a:xfrm>
          <a:prstGeom prst="rect">
            <a:avLst/>
          </a:prstGeom>
        </p:spPr>
      </p:pic>
    </p:spTree>
    <p:extLst>
      <p:ext uri="{BB962C8B-B14F-4D97-AF65-F5344CB8AC3E}">
        <p14:creationId xmlns:p14="http://schemas.microsoft.com/office/powerpoint/2010/main" val="1235284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9" name="Picture 8" descr="aspen leaf tan ligh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5343" y="930169"/>
            <a:ext cx="4320402" cy="6713820"/>
          </a:xfrm>
          <a:prstGeom prst="rect">
            <a:avLst/>
          </a:prstGeom>
        </p:spPr>
      </p:pic>
      <p:pic>
        <p:nvPicPr>
          <p:cNvPr id="11" name="Picture 10" descr="Logo icon yell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4171950"/>
            <a:ext cx="665969" cy="700458"/>
          </a:xfrm>
          <a:prstGeom prst="rect">
            <a:avLst/>
          </a:prstGeom>
        </p:spPr>
      </p:pic>
      <p:sp>
        <p:nvSpPr>
          <p:cNvPr id="2" name="Title 1"/>
          <p:cNvSpPr>
            <a:spLocks noGrp="1"/>
          </p:cNvSpPr>
          <p:nvPr>
            <p:ph type="ctrTitle" hasCustomPrompt="1"/>
          </p:nvPr>
        </p:nvSpPr>
        <p:spPr>
          <a:xfrm>
            <a:off x="685800" y="2480434"/>
            <a:ext cx="7772400" cy="1470025"/>
          </a:xfrm>
        </p:spPr>
        <p:txBody>
          <a:bodyPr>
            <a:noAutofit/>
          </a:bodyPr>
          <a:lstStyle>
            <a:lvl1pPr algn="ctr">
              <a:defRPr sz="5200" b="1" kern="2500" spc="1500">
                <a:solidFill>
                  <a:schemeClr val="tx2"/>
                </a:solidFill>
                <a:latin typeface="Montserrat"/>
                <a:cs typeface="Montserrat"/>
              </a:defRPr>
            </a:lvl1pPr>
          </a:lstStyle>
          <a:p>
            <a:r>
              <a:rPr lang="en-US" dirty="0"/>
              <a:t>THANK YOU!</a:t>
            </a:r>
          </a:p>
        </p:txBody>
      </p:sp>
    </p:spTree>
    <p:extLst>
      <p:ext uri="{BB962C8B-B14F-4D97-AF65-F5344CB8AC3E}">
        <p14:creationId xmlns:p14="http://schemas.microsoft.com/office/powerpoint/2010/main" val="3991685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32A96-FEDA-47FC-8529-D4D9687D444B}"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F3433-6D0B-4995-8E5C-14E84BFB3E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_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0E183F-368A-8143-98DA-C920D01CD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0F2DC690-A918-2248-8C51-9E57413DB9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0773" y="953073"/>
            <a:ext cx="4322453" cy="6723815"/>
          </a:xfrm>
          <a:prstGeom prst="rect">
            <a:avLst/>
          </a:prstGeom>
        </p:spPr>
      </p:pic>
      <p:sp>
        <p:nvSpPr>
          <p:cNvPr id="10" name="object 37">
            <a:extLst>
              <a:ext uri="{FF2B5EF4-FFF2-40B4-BE49-F238E27FC236}">
                <a16:creationId xmlns:a16="http://schemas.microsoft.com/office/drawing/2014/main" id="{4408A61C-432E-CB4A-AC0F-4C44692B6A8A}"/>
              </a:ext>
            </a:extLst>
          </p:cNvPr>
          <p:cNvSpPr/>
          <p:nvPr userDrawn="1"/>
        </p:nvSpPr>
        <p:spPr>
          <a:xfrm>
            <a:off x="345280" y="-1879"/>
            <a:ext cx="45719" cy="3379779"/>
          </a:xfrm>
          <a:custGeom>
            <a:avLst/>
            <a:gdLst/>
            <a:ahLst/>
            <a:cxnLst/>
            <a:rect l="l" t="t" r="r" b="b"/>
            <a:pathLst>
              <a:path h="960755">
                <a:moveTo>
                  <a:pt x="0" y="0"/>
                </a:moveTo>
                <a:lnTo>
                  <a:pt x="0" y="960691"/>
                </a:lnTo>
              </a:path>
            </a:pathLst>
          </a:custGeom>
          <a:ln w="6350">
            <a:solidFill>
              <a:srgbClr val="FFFFFF"/>
            </a:solidFill>
          </a:ln>
        </p:spPr>
        <p:txBody>
          <a:bodyPr wrap="square" lIns="0" tIns="0" rIns="0" bIns="0" rtlCol="0"/>
          <a:lstStyle/>
          <a:p>
            <a:endParaRPr sz="1350"/>
          </a:p>
        </p:txBody>
      </p:sp>
      <p:sp>
        <p:nvSpPr>
          <p:cNvPr id="11" name="object 38">
            <a:extLst>
              <a:ext uri="{FF2B5EF4-FFF2-40B4-BE49-F238E27FC236}">
                <a16:creationId xmlns:a16="http://schemas.microsoft.com/office/drawing/2014/main" id="{CBE75530-9852-CC4C-869B-CD0DB1B40A36}"/>
              </a:ext>
            </a:extLst>
          </p:cNvPr>
          <p:cNvSpPr/>
          <p:nvPr userDrawn="1"/>
        </p:nvSpPr>
        <p:spPr>
          <a:xfrm rot="5400000" flipH="1">
            <a:off x="1032296" y="2646842"/>
            <a:ext cx="45719" cy="1419754"/>
          </a:xfrm>
          <a:custGeom>
            <a:avLst/>
            <a:gdLst/>
            <a:ahLst/>
            <a:cxnLst/>
            <a:rect l="l" t="t" r="r" b="b"/>
            <a:pathLst>
              <a:path h="848995">
                <a:moveTo>
                  <a:pt x="0" y="0"/>
                </a:moveTo>
                <a:lnTo>
                  <a:pt x="0" y="848639"/>
                </a:lnTo>
              </a:path>
            </a:pathLst>
          </a:custGeom>
          <a:ln w="6350">
            <a:solidFill>
              <a:srgbClr val="FFFFFF"/>
            </a:solidFill>
          </a:ln>
        </p:spPr>
        <p:txBody>
          <a:bodyPr wrap="square" lIns="0" tIns="0" rIns="0" bIns="0" rtlCol="0"/>
          <a:lstStyle/>
          <a:p>
            <a:endParaRPr sz="1350"/>
          </a:p>
        </p:txBody>
      </p:sp>
      <p:sp>
        <p:nvSpPr>
          <p:cNvPr id="12" name="Title 1"/>
          <p:cNvSpPr>
            <a:spLocks noGrp="1"/>
          </p:cNvSpPr>
          <p:nvPr>
            <p:ph type="title" hasCustomPrompt="1"/>
          </p:nvPr>
        </p:nvSpPr>
        <p:spPr>
          <a:xfrm>
            <a:off x="1997770" y="3028488"/>
            <a:ext cx="5148460" cy="702182"/>
          </a:xfrm>
        </p:spPr>
        <p:txBody>
          <a:bodyPr>
            <a:normAutofit/>
          </a:bodyPr>
          <a:lstStyle>
            <a:lvl1pPr>
              <a:defRPr sz="3300" b="1" spc="300">
                <a:solidFill>
                  <a:srgbClr val="FFFFFF"/>
                </a:solidFill>
                <a:latin typeface="Montserrat"/>
                <a:cs typeface="Montserrat"/>
              </a:defRPr>
            </a:lvl1pPr>
          </a:lstStyle>
          <a:p>
            <a:r>
              <a:rPr lang="en-US" dirty="0"/>
              <a:t>CLICK TO EDIT</a:t>
            </a:r>
          </a:p>
        </p:txBody>
      </p:sp>
      <p:pic>
        <p:nvPicPr>
          <p:cNvPr id="13" name="Picture 12" descr="logo stacked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0833" y="5728744"/>
            <a:ext cx="1627966" cy="789452"/>
          </a:xfrm>
          <a:prstGeom prst="rect">
            <a:avLst/>
          </a:prstGeom>
        </p:spPr>
      </p:pic>
    </p:spTree>
    <p:extLst>
      <p:ext uri="{BB962C8B-B14F-4D97-AF65-F5344CB8AC3E}">
        <p14:creationId xmlns:p14="http://schemas.microsoft.com/office/powerpoint/2010/main" val="231221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_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B5000-BD07-BD41-8014-3DC383B1F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10439">
            <a:off x="2325920" y="959394"/>
            <a:ext cx="4256274" cy="6280794"/>
          </a:xfrm>
          <a:prstGeom prst="rect">
            <a:avLst/>
          </a:prstGeom>
        </p:spPr>
      </p:pic>
      <p:sp>
        <p:nvSpPr>
          <p:cNvPr id="2" name="Title 1"/>
          <p:cNvSpPr>
            <a:spLocks noGrp="1"/>
          </p:cNvSpPr>
          <p:nvPr>
            <p:ph type="title" hasCustomPrompt="1"/>
          </p:nvPr>
        </p:nvSpPr>
        <p:spPr>
          <a:xfrm>
            <a:off x="2277592" y="2974678"/>
            <a:ext cx="4588816" cy="809802"/>
          </a:xfrm>
        </p:spPr>
        <p:txBody>
          <a:bodyPr>
            <a:normAutofit/>
          </a:bodyPr>
          <a:lstStyle>
            <a:lvl1pPr>
              <a:defRPr sz="3300" b="1" spc="300" baseline="0">
                <a:solidFill>
                  <a:schemeClr val="tx2"/>
                </a:solidFill>
                <a:latin typeface="Montserrat"/>
                <a:cs typeface="Montserrat"/>
              </a:defRPr>
            </a:lvl1pPr>
          </a:lstStyle>
          <a:p>
            <a:r>
              <a:rPr lang="en-US" dirty="0"/>
              <a:t>CLICK TO EDIT</a:t>
            </a:r>
          </a:p>
        </p:txBody>
      </p:sp>
      <p:sp>
        <p:nvSpPr>
          <p:cNvPr id="14" name="object 37">
            <a:extLst>
              <a:ext uri="{FF2B5EF4-FFF2-40B4-BE49-F238E27FC236}">
                <a16:creationId xmlns:a16="http://schemas.microsoft.com/office/drawing/2014/main" id="{4408A61C-432E-CB4A-AC0F-4C44692B6A8A}"/>
              </a:ext>
            </a:extLst>
          </p:cNvPr>
          <p:cNvSpPr/>
          <p:nvPr userDrawn="1"/>
        </p:nvSpPr>
        <p:spPr>
          <a:xfrm>
            <a:off x="345280" y="-1879"/>
            <a:ext cx="45719" cy="3379779"/>
          </a:xfrm>
          <a:custGeom>
            <a:avLst/>
            <a:gdLst/>
            <a:ahLst/>
            <a:cxnLst/>
            <a:rect l="l" t="t" r="r" b="b"/>
            <a:pathLst>
              <a:path h="960755">
                <a:moveTo>
                  <a:pt x="0" y="0"/>
                </a:moveTo>
                <a:lnTo>
                  <a:pt x="0" y="960691"/>
                </a:lnTo>
              </a:path>
            </a:pathLst>
          </a:custGeom>
          <a:ln w="6350">
            <a:solidFill>
              <a:schemeClr val="tx2"/>
            </a:solidFill>
          </a:ln>
        </p:spPr>
        <p:txBody>
          <a:bodyPr wrap="square" lIns="0" tIns="0" rIns="0" bIns="0" rtlCol="0"/>
          <a:lstStyle/>
          <a:p>
            <a:endParaRPr sz="1350"/>
          </a:p>
        </p:txBody>
      </p:sp>
      <p:sp>
        <p:nvSpPr>
          <p:cNvPr id="15" name="object 38">
            <a:extLst>
              <a:ext uri="{FF2B5EF4-FFF2-40B4-BE49-F238E27FC236}">
                <a16:creationId xmlns:a16="http://schemas.microsoft.com/office/drawing/2014/main" id="{CBE75530-9852-CC4C-869B-CD0DB1B40A36}"/>
              </a:ext>
            </a:extLst>
          </p:cNvPr>
          <p:cNvSpPr/>
          <p:nvPr userDrawn="1"/>
        </p:nvSpPr>
        <p:spPr>
          <a:xfrm rot="5400000" flipH="1">
            <a:off x="1032296" y="2646842"/>
            <a:ext cx="45719" cy="1419754"/>
          </a:xfrm>
          <a:custGeom>
            <a:avLst/>
            <a:gdLst/>
            <a:ahLst/>
            <a:cxnLst/>
            <a:rect l="l" t="t" r="r" b="b"/>
            <a:pathLst>
              <a:path h="848995">
                <a:moveTo>
                  <a:pt x="0" y="0"/>
                </a:moveTo>
                <a:lnTo>
                  <a:pt x="0" y="848639"/>
                </a:lnTo>
              </a:path>
            </a:pathLst>
          </a:custGeom>
          <a:ln w="6350">
            <a:solidFill>
              <a:schemeClr val="tx2"/>
            </a:solidFill>
          </a:ln>
        </p:spPr>
        <p:txBody>
          <a:bodyPr wrap="square" lIns="0" tIns="0" rIns="0" bIns="0" rtlCol="0"/>
          <a:lstStyle/>
          <a:p>
            <a:endParaRPr sz="1350"/>
          </a:p>
        </p:txBody>
      </p:sp>
      <p:pic>
        <p:nvPicPr>
          <p:cNvPr id="9" name="Picture 8" descr="logo stacked 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9494" y="5717746"/>
            <a:ext cx="1650646" cy="800450"/>
          </a:xfrm>
          <a:prstGeom prst="rect">
            <a:avLst/>
          </a:prstGeom>
        </p:spPr>
      </p:pic>
    </p:spTree>
    <p:extLst>
      <p:ext uri="{BB962C8B-B14F-4D97-AF65-F5344CB8AC3E}">
        <p14:creationId xmlns:p14="http://schemas.microsoft.com/office/powerpoint/2010/main" val="35037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Title Slide_blue 2">
    <p:spTree>
      <p:nvGrpSpPr>
        <p:cNvPr id="1" name=""/>
        <p:cNvGrpSpPr/>
        <p:nvPr/>
      </p:nvGrpSpPr>
      <p:grpSpPr>
        <a:xfrm>
          <a:off x="0" y="0"/>
          <a:ext cx="0" cy="0"/>
          <a:chOff x="0" y="0"/>
          <a:chExt cx="0" cy="0"/>
        </a:xfrm>
      </p:grpSpPr>
      <p:sp>
        <p:nvSpPr>
          <p:cNvPr id="13" name="Rectangle 12"/>
          <p:cNvSpPr/>
          <p:nvPr userDrawn="1"/>
        </p:nvSpPr>
        <p:spPr>
          <a:xfrm>
            <a:off x="0" y="0"/>
            <a:ext cx="9144000" cy="686135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pic>
        <p:nvPicPr>
          <p:cNvPr id="15" name="Picture 14" descr="Logo icon blue ligh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9401" y="960133"/>
            <a:ext cx="4659023" cy="4899722"/>
          </a:xfrm>
          <a:prstGeom prst="rect">
            <a:avLst/>
          </a:prstGeom>
        </p:spPr>
      </p:pic>
      <p:sp>
        <p:nvSpPr>
          <p:cNvPr id="2" name="Title 1"/>
          <p:cNvSpPr>
            <a:spLocks noGrp="1"/>
          </p:cNvSpPr>
          <p:nvPr>
            <p:ph type="title" hasCustomPrompt="1"/>
          </p:nvPr>
        </p:nvSpPr>
        <p:spPr>
          <a:xfrm>
            <a:off x="1997770" y="3028488"/>
            <a:ext cx="5148460" cy="702182"/>
          </a:xfrm>
        </p:spPr>
        <p:txBody>
          <a:bodyPr>
            <a:normAutofit/>
          </a:bodyPr>
          <a:lstStyle>
            <a:lvl1pPr>
              <a:defRPr sz="3300" b="1" spc="300">
                <a:solidFill>
                  <a:srgbClr val="FFFFFF"/>
                </a:solidFill>
                <a:latin typeface="Montserrat"/>
                <a:cs typeface="Montserrat"/>
              </a:defRPr>
            </a:lvl1pPr>
          </a:lstStyle>
          <a:p>
            <a:r>
              <a:rPr lang="en-US" dirty="0"/>
              <a:t>CLICK TO EDIT</a:t>
            </a:r>
          </a:p>
        </p:txBody>
      </p:sp>
      <p:pic>
        <p:nvPicPr>
          <p:cNvPr id="7" name="Picture 6" descr="logo stacked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833" y="5728744"/>
            <a:ext cx="1627966" cy="789452"/>
          </a:xfrm>
          <a:prstGeom prst="rect">
            <a:avLst/>
          </a:prstGeom>
        </p:spPr>
      </p:pic>
    </p:spTree>
    <p:extLst>
      <p:ext uri="{BB962C8B-B14F-4D97-AF65-F5344CB8AC3E}">
        <p14:creationId xmlns:p14="http://schemas.microsoft.com/office/powerpoint/2010/main" val="8534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Slide_white 2">
    <p:spTree>
      <p:nvGrpSpPr>
        <p:cNvPr id="1" name=""/>
        <p:cNvGrpSpPr/>
        <p:nvPr/>
      </p:nvGrpSpPr>
      <p:grpSpPr>
        <a:xfrm>
          <a:off x="0" y="0"/>
          <a:ext cx="0" cy="0"/>
          <a:chOff x="0" y="0"/>
          <a:chExt cx="0" cy="0"/>
        </a:xfrm>
      </p:grpSpPr>
      <p:pic>
        <p:nvPicPr>
          <p:cNvPr id="5" name="Picture 4" descr="Logo icon tan ligh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3584" y="960133"/>
            <a:ext cx="4654840" cy="4895324"/>
          </a:xfrm>
          <a:prstGeom prst="rect">
            <a:avLst/>
          </a:prstGeom>
        </p:spPr>
      </p:pic>
      <p:sp>
        <p:nvSpPr>
          <p:cNvPr id="2" name="Title 1"/>
          <p:cNvSpPr>
            <a:spLocks noGrp="1"/>
          </p:cNvSpPr>
          <p:nvPr>
            <p:ph type="title" hasCustomPrompt="1"/>
          </p:nvPr>
        </p:nvSpPr>
        <p:spPr>
          <a:xfrm>
            <a:off x="2277592" y="2974678"/>
            <a:ext cx="4588816" cy="809802"/>
          </a:xfrm>
        </p:spPr>
        <p:txBody>
          <a:bodyPr>
            <a:normAutofit/>
          </a:bodyPr>
          <a:lstStyle>
            <a:lvl1pPr>
              <a:defRPr sz="3300" b="1" spc="300" baseline="0">
                <a:solidFill>
                  <a:schemeClr val="tx2"/>
                </a:solidFill>
                <a:latin typeface="Montserrat"/>
                <a:cs typeface="Montserrat"/>
              </a:defRPr>
            </a:lvl1pPr>
          </a:lstStyle>
          <a:p>
            <a:r>
              <a:rPr lang="en-US" dirty="0"/>
              <a:t>CLICK TO EDIT</a:t>
            </a:r>
          </a:p>
        </p:txBody>
      </p:sp>
      <p:pic>
        <p:nvPicPr>
          <p:cNvPr id="6" name="Picture 5" descr="logo stacked 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9494" y="5717746"/>
            <a:ext cx="1650646" cy="800450"/>
          </a:xfrm>
          <a:prstGeom prst="rect">
            <a:avLst/>
          </a:prstGeom>
        </p:spPr>
      </p:pic>
    </p:spTree>
    <p:extLst>
      <p:ext uri="{BB962C8B-B14F-4D97-AF65-F5344CB8AC3E}">
        <p14:creationId xmlns:p14="http://schemas.microsoft.com/office/powerpoint/2010/main" val="271033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Text Slide_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7714" y="164231"/>
            <a:ext cx="7772400" cy="678820"/>
          </a:xfrm>
        </p:spPr>
        <p:txBody>
          <a:bodyPr anchor="b">
            <a:normAutofit/>
          </a:bodyPr>
          <a:lstStyle>
            <a:lvl1pPr algn="l">
              <a:defRPr sz="2800" b="1" spc="300">
                <a:solidFill>
                  <a:schemeClr val="tx2"/>
                </a:solidFill>
                <a:latin typeface="Montserrat"/>
                <a:cs typeface="Montserrat"/>
              </a:defRPr>
            </a:lvl1pPr>
          </a:lstStyle>
          <a:p>
            <a:r>
              <a:rPr lang="en-US" dirty="0"/>
              <a:t>CLICK TO EDIT</a:t>
            </a:r>
          </a:p>
        </p:txBody>
      </p:sp>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8" name="object 37"/>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sp>
        <p:nvSpPr>
          <p:cNvPr id="9" name="object 38"/>
          <p:cNvSpPr/>
          <p:nvPr userDrawn="1"/>
        </p:nvSpPr>
        <p:spPr>
          <a:xfrm>
            <a:off x="345281" y="6221254"/>
            <a:ext cx="0" cy="636746"/>
          </a:xfrm>
          <a:custGeom>
            <a:avLst/>
            <a:gdLst/>
            <a:ahLst/>
            <a:cxnLst/>
            <a:rect l="l" t="t" r="r" b="b"/>
            <a:pathLst>
              <a:path h="848995">
                <a:moveTo>
                  <a:pt x="0" y="0"/>
                </a:moveTo>
                <a:lnTo>
                  <a:pt x="0" y="848639"/>
                </a:lnTo>
              </a:path>
            </a:pathLst>
          </a:custGeom>
          <a:ln w="6350">
            <a:solidFill>
              <a:srgbClr val="0B3B5D"/>
            </a:solidFill>
          </a:ln>
        </p:spPr>
        <p:txBody>
          <a:bodyPr wrap="square" lIns="0" tIns="0" rIns="0" bIns="0" rtlCol="0"/>
          <a:lstStyle/>
          <a:p>
            <a:endParaRPr sz="1350"/>
          </a:p>
        </p:txBody>
      </p:sp>
      <p:pic>
        <p:nvPicPr>
          <p:cNvPr id="10" name="Picture 9" descr="logo horizontal 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50" y="6200154"/>
            <a:ext cx="1932759" cy="380083"/>
          </a:xfrm>
          <a:prstGeom prst="rect">
            <a:avLst/>
          </a:prstGeom>
        </p:spPr>
      </p:pic>
      <p:sp>
        <p:nvSpPr>
          <p:cNvPr id="5" name="Text Placeholder 4">
            <a:extLst>
              <a:ext uri="{FF2B5EF4-FFF2-40B4-BE49-F238E27FC236}">
                <a16:creationId xmlns:a16="http://schemas.microsoft.com/office/drawing/2014/main" id="{E79D4555-90A3-A146-87C8-81C659890615}"/>
              </a:ext>
            </a:extLst>
          </p:cNvPr>
          <p:cNvSpPr>
            <a:spLocks noGrp="1"/>
          </p:cNvSpPr>
          <p:nvPr>
            <p:ph type="body" sz="quarter" idx="10" hasCustomPrompt="1"/>
          </p:nvPr>
        </p:nvSpPr>
        <p:spPr>
          <a:xfrm>
            <a:off x="628650" y="1825625"/>
            <a:ext cx="7581464" cy="3443287"/>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5190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Text Slide + Photos_whit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7714" y="365759"/>
            <a:ext cx="3540899" cy="1236617"/>
          </a:xfrm>
        </p:spPr>
        <p:txBody>
          <a:bodyPr anchor="t">
            <a:normAutofit/>
          </a:bodyPr>
          <a:lstStyle>
            <a:lvl1pPr algn="l">
              <a:defRPr sz="2800" b="1" spc="300">
                <a:solidFill>
                  <a:schemeClr val="tx2"/>
                </a:solidFill>
                <a:latin typeface="Montserrat"/>
                <a:cs typeface="Montserrat"/>
              </a:defRPr>
            </a:lvl1pPr>
          </a:lstStyle>
          <a:p>
            <a:r>
              <a:rPr lang="en-US" dirty="0"/>
              <a:t>CLICK TO EDIT</a:t>
            </a:r>
          </a:p>
        </p:txBody>
      </p:sp>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8" name="object 37"/>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sp>
        <p:nvSpPr>
          <p:cNvPr id="9" name="object 38"/>
          <p:cNvSpPr/>
          <p:nvPr userDrawn="1"/>
        </p:nvSpPr>
        <p:spPr>
          <a:xfrm>
            <a:off x="345281" y="6221254"/>
            <a:ext cx="0" cy="636746"/>
          </a:xfrm>
          <a:custGeom>
            <a:avLst/>
            <a:gdLst/>
            <a:ahLst/>
            <a:cxnLst/>
            <a:rect l="l" t="t" r="r" b="b"/>
            <a:pathLst>
              <a:path h="848995">
                <a:moveTo>
                  <a:pt x="0" y="0"/>
                </a:moveTo>
                <a:lnTo>
                  <a:pt x="0" y="848639"/>
                </a:lnTo>
              </a:path>
            </a:pathLst>
          </a:custGeom>
          <a:ln w="6350">
            <a:solidFill>
              <a:srgbClr val="0B3B5D"/>
            </a:solidFill>
          </a:ln>
        </p:spPr>
        <p:txBody>
          <a:bodyPr wrap="square" lIns="0" tIns="0" rIns="0" bIns="0" rtlCol="0"/>
          <a:lstStyle/>
          <a:p>
            <a:endParaRPr sz="1350"/>
          </a:p>
        </p:txBody>
      </p:sp>
      <p:sp>
        <p:nvSpPr>
          <p:cNvPr id="14" name="Picture Placeholder 3">
            <a:extLst>
              <a:ext uri="{FF2B5EF4-FFF2-40B4-BE49-F238E27FC236}">
                <a16:creationId xmlns:a16="http://schemas.microsoft.com/office/drawing/2014/main" id="{43ACEA54-0AC0-6445-B2C2-CDDAA867BAC3}"/>
              </a:ext>
            </a:extLst>
          </p:cNvPr>
          <p:cNvSpPr>
            <a:spLocks noGrp="1"/>
          </p:cNvSpPr>
          <p:nvPr>
            <p:ph type="pic" sz="quarter" idx="10"/>
          </p:nvPr>
        </p:nvSpPr>
        <p:spPr>
          <a:xfrm>
            <a:off x="4386263" y="434975"/>
            <a:ext cx="4473575" cy="3746500"/>
          </a:xfrm>
          <a:prstGeom prst="rect">
            <a:avLst/>
          </a:prstGeom>
        </p:spPr>
        <p:txBody>
          <a:bodyPr/>
          <a:lstStyle/>
          <a:p>
            <a:endParaRPr lang="en-US"/>
          </a:p>
        </p:txBody>
      </p:sp>
      <p:sp>
        <p:nvSpPr>
          <p:cNvPr id="15" name="Picture Placeholder 5">
            <a:extLst>
              <a:ext uri="{FF2B5EF4-FFF2-40B4-BE49-F238E27FC236}">
                <a16:creationId xmlns:a16="http://schemas.microsoft.com/office/drawing/2014/main" id="{270488D6-4147-924C-9CC6-6C36D15C4B66}"/>
              </a:ext>
            </a:extLst>
          </p:cNvPr>
          <p:cNvSpPr>
            <a:spLocks noGrp="1"/>
          </p:cNvSpPr>
          <p:nvPr>
            <p:ph type="pic" sz="quarter" idx="11"/>
          </p:nvPr>
        </p:nvSpPr>
        <p:spPr>
          <a:xfrm>
            <a:off x="4386263" y="4264025"/>
            <a:ext cx="2190750" cy="2317750"/>
          </a:xfrm>
          <a:prstGeom prst="rect">
            <a:avLst/>
          </a:prstGeom>
        </p:spPr>
        <p:txBody>
          <a:bodyPr/>
          <a:lstStyle/>
          <a:p>
            <a:endParaRPr lang="en-US"/>
          </a:p>
        </p:txBody>
      </p:sp>
      <p:sp>
        <p:nvSpPr>
          <p:cNvPr id="17" name="Picture Placeholder 15">
            <a:extLst>
              <a:ext uri="{FF2B5EF4-FFF2-40B4-BE49-F238E27FC236}">
                <a16:creationId xmlns:a16="http://schemas.microsoft.com/office/drawing/2014/main" id="{DB542683-2D8A-1741-9E4D-D481DF5412B8}"/>
              </a:ext>
            </a:extLst>
          </p:cNvPr>
          <p:cNvSpPr>
            <a:spLocks noGrp="1"/>
          </p:cNvSpPr>
          <p:nvPr>
            <p:ph type="pic" sz="quarter" idx="12"/>
          </p:nvPr>
        </p:nvSpPr>
        <p:spPr>
          <a:xfrm>
            <a:off x="6670675" y="4264025"/>
            <a:ext cx="2189163" cy="2317750"/>
          </a:xfrm>
          <a:prstGeom prst="rect">
            <a:avLst/>
          </a:prstGeom>
        </p:spPr>
        <p:txBody>
          <a:bodyPr/>
          <a:lstStyle/>
          <a:p>
            <a:endParaRPr lang="en-US"/>
          </a:p>
        </p:txBody>
      </p:sp>
      <p:sp>
        <p:nvSpPr>
          <p:cNvPr id="18" name="Text Placeholder 4">
            <a:extLst>
              <a:ext uri="{FF2B5EF4-FFF2-40B4-BE49-F238E27FC236}">
                <a16:creationId xmlns:a16="http://schemas.microsoft.com/office/drawing/2014/main" id="{FB939551-C99F-6143-BA62-5C2D736D58BD}"/>
              </a:ext>
            </a:extLst>
          </p:cNvPr>
          <p:cNvSpPr>
            <a:spLocks noGrp="1"/>
          </p:cNvSpPr>
          <p:nvPr>
            <p:ph type="body" sz="quarter" idx="13" hasCustomPrompt="1"/>
          </p:nvPr>
        </p:nvSpPr>
        <p:spPr>
          <a:xfrm>
            <a:off x="628650" y="1825625"/>
            <a:ext cx="3349963" cy="3556879"/>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2" name="Picture 11" descr="logo horizontal blue.png">
            <a:extLst>
              <a:ext uri="{FF2B5EF4-FFF2-40B4-BE49-F238E27FC236}">
                <a16:creationId xmlns:a16="http://schemas.microsoft.com/office/drawing/2014/main" id="{06BEB2FA-E28E-854D-A95A-AC1DC8E75E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50" y="6200154"/>
            <a:ext cx="1932759" cy="380083"/>
          </a:xfrm>
          <a:prstGeom prst="rect">
            <a:avLst/>
          </a:prstGeom>
        </p:spPr>
      </p:pic>
    </p:spTree>
    <p:extLst>
      <p:ext uri="{BB962C8B-B14F-4D97-AF65-F5344CB8AC3E}">
        <p14:creationId xmlns:p14="http://schemas.microsoft.com/office/powerpoint/2010/main" val="87389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Text Slide + Photo_white 2">
    <p:spTree>
      <p:nvGrpSpPr>
        <p:cNvPr id="1" name=""/>
        <p:cNvGrpSpPr/>
        <p:nvPr/>
      </p:nvGrpSpPr>
      <p:grpSpPr>
        <a:xfrm>
          <a:off x="0" y="0"/>
          <a:ext cx="0" cy="0"/>
          <a:chOff x="0" y="0"/>
          <a:chExt cx="0" cy="0"/>
        </a:xfrm>
      </p:grpSpPr>
      <p:sp>
        <p:nvSpPr>
          <p:cNvPr id="7" name="object 3"/>
          <p:cNvSpPr/>
          <p:nvPr userDrawn="1"/>
        </p:nvSpPr>
        <p:spPr>
          <a:xfrm>
            <a:off x="-572" y="25400"/>
            <a:ext cx="9142095" cy="0"/>
          </a:xfrm>
          <a:custGeom>
            <a:avLst/>
            <a:gdLst/>
            <a:ahLst/>
            <a:cxnLst/>
            <a:rect l="l" t="t" r="r" b="b"/>
            <a:pathLst>
              <a:path w="12189460">
                <a:moveTo>
                  <a:pt x="0" y="0"/>
                </a:moveTo>
                <a:lnTo>
                  <a:pt x="12188952" y="0"/>
                </a:lnTo>
              </a:path>
            </a:pathLst>
          </a:custGeom>
          <a:ln w="50292">
            <a:solidFill>
              <a:srgbClr val="0B3B5D"/>
            </a:solidFill>
          </a:ln>
        </p:spPr>
        <p:txBody>
          <a:bodyPr wrap="square" lIns="0" tIns="0" rIns="0" bIns="0" rtlCol="0"/>
          <a:lstStyle/>
          <a:p>
            <a:endParaRPr sz="1350"/>
          </a:p>
        </p:txBody>
      </p:sp>
      <p:sp>
        <p:nvSpPr>
          <p:cNvPr id="8" name="object 37"/>
          <p:cNvSpPr/>
          <p:nvPr userDrawn="1"/>
        </p:nvSpPr>
        <p:spPr>
          <a:xfrm>
            <a:off x="344709" y="19828"/>
            <a:ext cx="0" cy="720566"/>
          </a:xfrm>
          <a:custGeom>
            <a:avLst/>
            <a:gdLst/>
            <a:ahLst/>
            <a:cxnLst/>
            <a:rect l="l" t="t" r="r" b="b"/>
            <a:pathLst>
              <a:path h="960755">
                <a:moveTo>
                  <a:pt x="0" y="0"/>
                </a:moveTo>
                <a:lnTo>
                  <a:pt x="0" y="960691"/>
                </a:lnTo>
              </a:path>
            </a:pathLst>
          </a:custGeom>
          <a:ln w="6350">
            <a:solidFill>
              <a:srgbClr val="0B3B5D"/>
            </a:solidFill>
          </a:ln>
        </p:spPr>
        <p:txBody>
          <a:bodyPr wrap="square" lIns="0" tIns="0" rIns="0" bIns="0" rtlCol="0"/>
          <a:lstStyle/>
          <a:p>
            <a:endParaRPr sz="1350"/>
          </a:p>
        </p:txBody>
      </p:sp>
      <p:sp>
        <p:nvSpPr>
          <p:cNvPr id="9" name="object 38"/>
          <p:cNvSpPr/>
          <p:nvPr userDrawn="1"/>
        </p:nvSpPr>
        <p:spPr>
          <a:xfrm>
            <a:off x="345281" y="6221254"/>
            <a:ext cx="0" cy="636746"/>
          </a:xfrm>
          <a:custGeom>
            <a:avLst/>
            <a:gdLst/>
            <a:ahLst/>
            <a:cxnLst/>
            <a:rect l="l" t="t" r="r" b="b"/>
            <a:pathLst>
              <a:path h="848995">
                <a:moveTo>
                  <a:pt x="0" y="0"/>
                </a:moveTo>
                <a:lnTo>
                  <a:pt x="0" y="848639"/>
                </a:lnTo>
              </a:path>
            </a:pathLst>
          </a:custGeom>
          <a:ln w="6350">
            <a:solidFill>
              <a:srgbClr val="0B3B5D"/>
            </a:solidFill>
          </a:ln>
        </p:spPr>
        <p:txBody>
          <a:bodyPr wrap="square" lIns="0" tIns="0" rIns="0" bIns="0" rtlCol="0"/>
          <a:lstStyle/>
          <a:p>
            <a:endParaRPr sz="1350"/>
          </a:p>
        </p:txBody>
      </p:sp>
      <p:sp>
        <p:nvSpPr>
          <p:cNvPr id="11" name="Picture Placeholder 4">
            <a:extLst>
              <a:ext uri="{FF2B5EF4-FFF2-40B4-BE49-F238E27FC236}">
                <a16:creationId xmlns:a16="http://schemas.microsoft.com/office/drawing/2014/main" id="{12C25074-5719-A64D-9D7A-01E99004FEB8}"/>
              </a:ext>
            </a:extLst>
          </p:cNvPr>
          <p:cNvSpPr>
            <a:spLocks noGrp="1"/>
          </p:cNvSpPr>
          <p:nvPr>
            <p:ph type="pic" sz="quarter" idx="10"/>
          </p:nvPr>
        </p:nvSpPr>
        <p:spPr>
          <a:xfrm>
            <a:off x="4278313" y="269875"/>
            <a:ext cx="4581525" cy="6305550"/>
          </a:xfrm>
          <a:prstGeom prst="rect">
            <a:avLst/>
          </a:prstGeom>
        </p:spPr>
        <p:txBody>
          <a:bodyPr/>
          <a:lstStyle/>
          <a:p>
            <a:endParaRPr lang="en-US"/>
          </a:p>
        </p:txBody>
      </p:sp>
      <p:pic>
        <p:nvPicPr>
          <p:cNvPr id="13" name="Picture 12" descr="logo horizontal blue.png">
            <a:extLst>
              <a:ext uri="{FF2B5EF4-FFF2-40B4-BE49-F238E27FC236}">
                <a16:creationId xmlns:a16="http://schemas.microsoft.com/office/drawing/2014/main" id="{AD686A09-52C0-D04F-825E-83626DA176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350" y="6200154"/>
            <a:ext cx="1932759" cy="380083"/>
          </a:xfrm>
          <a:prstGeom prst="rect">
            <a:avLst/>
          </a:prstGeom>
        </p:spPr>
      </p:pic>
      <p:sp>
        <p:nvSpPr>
          <p:cNvPr id="14" name="Title 1">
            <a:extLst>
              <a:ext uri="{FF2B5EF4-FFF2-40B4-BE49-F238E27FC236}">
                <a16:creationId xmlns:a16="http://schemas.microsoft.com/office/drawing/2014/main" id="{1E11F493-E3B5-904F-B456-A9415B22BCBE}"/>
              </a:ext>
            </a:extLst>
          </p:cNvPr>
          <p:cNvSpPr>
            <a:spLocks noGrp="1"/>
          </p:cNvSpPr>
          <p:nvPr>
            <p:ph type="ctrTitle" hasCustomPrompt="1"/>
          </p:nvPr>
        </p:nvSpPr>
        <p:spPr>
          <a:xfrm>
            <a:off x="437714" y="365759"/>
            <a:ext cx="3540899" cy="1236617"/>
          </a:xfrm>
        </p:spPr>
        <p:txBody>
          <a:bodyPr anchor="t">
            <a:normAutofit/>
          </a:bodyPr>
          <a:lstStyle>
            <a:lvl1pPr algn="l">
              <a:defRPr sz="2800" b="1" spc="300">
                <a:solidFill>
                  <a:schemeClr val="tx2"/>
                </a:solidFill>
                <a:latin typeface="Montserrat"/>
                <a:cs typeface="Montserrat"/>
              </a:defRPr>
            </a:lvl1pPr>
          </a:lstStyle>
          <a:p>
            <a:r>
              <a:rPr lang="en-US" dirty="0"/>
              <a:t>CLICK TO EDIT</a:t>
            </a:r>
          </a:p>
        </p:txBody>
      </p:sp>
      <p:sp>
        <p:nvSpPr>
          <p:cNvPr id="15" name="Text Placeholder 4">
            <a:extLst>
              <a:ext uri="{FF2B5EF4-FFF2-40B4-BE49-F238E27FC236}">
                <a16:creationId xmlns:a16="http://schemas.microsoft.com/office/drawing/2014/main" id="{30C46276-EEA2-214A-BA3E-92631BBE8A29}"/>
              </a:ext>
            </a:extLst>
          </p:cNvPr>
          <p:cNvSpPr>
            <a:spLocks noGrp="1"/>
          </p:cNvSpPr>
          <p:nvPr>
            <p:ph type="body" sz="quarter" idx="13" hasCustomPrompt="1"/>
          </p:nvPr>
        </p:nvSpPr>
        <p:spPr>
          <a:xfrm>
            <a:off x="628650" y="1825625"/>
            <a:ext cx="3349963" cy="3556879"/>
          </a:xfrm>
          <a:prstGeom prst="rect">
            <a:avLst/>
          </a:prstGeom>
        </p:spPr>
        <p:txBody>
          <a:bodyPr/>
          <a:lstStyle>
            <a:lvl1pPr>
              <a:defRPr sz="2000" b="1" spc="200" baseline="0">
                <a:solidFill>
                  <a:schemeClr val="tx2"/>
                </a:solidFill>
                <a:latin typeface="Montserrat" pitchFamily="2" charset="77"/>
              </a:defRPr>
            </a:lvl1pPr>
            <a:lvl2pPr marL="457200" indent="0">
              <a:buFontTx/>
              <a:buNone/>
              <a:defRPr sz="1800">
                <a:solidFill>
                  <a:schemeClr val="bg1">
                    <a:lumMod val="50000"/>
                  </a:schemeClr>
                </a:solidFill>
                <a:latin typeface="Montserrat" pitchFamily="2" charset="77"/>
              </a:defRPr>
            </a:lvl2pPr>
            <a:lvl3pPr>
              <a:buClr>
                <a:schemeClr val="bg2"/>
              </a:buClr>
              <a:buSzPct val="125000"/>
              <a:defRPr sz="1800" b="1">
                <a:solidFill>
                  <a:schemeClr val="tx2"/>
                </a:solidFill>
                <a:latin typeface="Montserrat" pitchFamily="2" charset="77"/>
              </a:defRPr>
            </a:lvl3pPr>
            <a:lvl4pPr>
              <a:defRPr sz="2000" b="1" i="1">
                <a:solidFill>
                  <a:schemeClr val="tx2"/>
                </a:solidFill>
                <a:latin typeface="Playfair Display" pitchFamily="2" charset="77"/>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566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918FE-8A4E-4845-9D8F-D0D82E309DB1}" type="datetimeFigureOut">
              <a:rPr lang="en-US" smtClean="0"/>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5AF01-355D-694C-A540-F828EDFCBA9B}" type="slidenum">
              <a:rPr lang="en-US" smtClean="0"/>
              <a:t>‹#›</a:t>
            </a:fld>
            <a:endParaRPr lang="en-US"/>
          </a:p>
        </p:txBody>
      </p:sp>
    </p:spTree>
    <p:extLst>
      <p:ext uri="{BB962C8B-B14F-4D97-AF65-F5344CB8AC3E}">
        <p14:creationId xmlns:p14="http://schemas.microsoft.com/office/powerpoint/2010/main" val="263215514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7" r:id="rId4"/>
    <p:sldLayoutId id="2147483668" r:id="rId5"/>
    <p:sldLayoutId id="214748366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1CD6A-1738-3748-9DBB-2325F74CD43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357F86E-E6AA-5E42-88F5-AA01C6F2C13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BD222-ECD1-7B46-AE44-0815D9C5E5BB}" type="datetimeFigureOut">
              <a:rPr lang="en-US" smtClean="0"/>
              <a:t>12/11/2023</a:t>
            </a:fld>
            <a:endParaRPr lang="en-US"/>
          </a:p>
        </p:txBody>
      </p:sp>
      <p:sp>
        <p:nvSpPr>
          <p:cNvPr id="5" name="Footer Placeholder 4">
            <a:extLst>
              <a:ext uri="{FF2B5EF4-FFF2-40B4-BE49-F238E27FC236}">
                <a16:creationId xmlns:a16="http://schemas.microsoft.com/office/drawing/2014/main" id="{909E5B5E-E5AA-954B-B5CA-6EE71365739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415C3F-CCC4-0B4C-B2BD-F67F84F769D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DE522-CC33-9B42-9F69-FDB98125DE7E}" type="slidenum">
              <a:rPr lang="en-US" smtClean="0"/>
              <a:t>‹#›</a:t>
            </a:fld>
            <a:endParaRPr lang="en-US"/>
          </a:p>
        </p:txBody>
      </p:sp>
    </p:spTree>
    <p:extLst>
      <p:ext uri="{BB962C8B-B14F-4D97-AF65-F5344CB8AC3E}">
        <p14:creationId xmlns:p14="http://schemas.microsoft.com/office/powerpoint/2010/main" val="3561453953"/>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CEE77-8E37-4C43-979E-DEC9EFA930C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EED9-5189-2640-9E5F-2665B191854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C1591-D279-474D-9189-F38A32A8CA2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F1B4E-2B91-3B4F-BDA4-0005CFAF86D4}" type="datetimeFigureOut">
              <a:rPr lang="en-US" smtClean="0"/>
              <a:t>12/11/2023</a:t>
            </a:fld>
            <a:endParaRPr lang="en-US"/>
          </a:p>
        </p:txBody>
      </p:sp>
      <p:sp>
        <p:nvSpPr>
          <p:cNvPr id="5" name="Footer Placeholder 4">
            <a:extLst>
              <a:ext uri="{FF2B5EF4-FFF2-40B4-BE49-F238E27FC236}">
                <a16:creationId xmlns:a16="http://schemas.microsoft.com/office/drawing/2014/main" id="{545A1F3A-2174-D140-BF17-58DE1A4A3EB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65DC20-2704-3948-8B7F-ADA9D2FE794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F6DA0-350E-C848-9288-635797E8E801}" type="slidenum">
              <a:rPr lang="en-US" smtClean="0"/>
              <a:t>‹#›</a:t>
            </a:fld>
            <a:endParaRPr lang="en-US"/>
          </a:p>
        </p:txBody>
      </p:sp>
    </p:spTree>
    <p:extLst>
      <p:ext uri="{BB962C8B-B14F-4D97-AF65-F5344CB8AC3E}">
        <p14:creationId xmlns:p14="http://schemas.microsoft.com/office/powerpoint/2010/main" val="3060807828"/>
      </p:ext>
    </p:extLst>
  </p:cSld>
  <p:clrMap bg1="lt1" tx1="dk1" bg2="lt2" tx2="dk2" accent1="accent1" accent2="accent2" accent3="accent3" accent4="accent4" accent5="accent5" accent6="accent6" hlink="hlink" folHlink="folHlink"/>
  <p:sldLayoutIdLst>
    <p:sldLayoutId id="2147483701" r:id="rId1"/>
    <p:sldLayoutId id="2147483704" r:id="rId2"/>
    <p:sldLayoutId id="2147483703" r:id="rId3"/>
    <p:sldLayoutId id="2147483705" r:id="rId4"/>
    <p:sldLayoutId id="21474837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81926-A19F-5743-99FE-ADCF25BEF32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24A6BE-CCE5-ED47-8991-4CB86FD62E8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C3C09-2365-1443-9339-307AA11D996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65824-D8D7-234D-AC58-034BD2666735}" type="datetimeFigureOut">
              <a:rPr lang="en-US" smtClean="0"/>
              <a:t>12/11/2023</a:t>
            </a:fld>
            <a:endParaRPr lang="en-US"/>
          </a:p>
        </p:txBody>
      </p:sp>
      <p:sp>
        <p:nvSpPr>
          <p:cNvPr id="5" name="Footer Placeholder 4">
            <a:extLst>
              <a:ext uri="{FF2B5EF4-FFF2-40B4-BE49-F238E27FC236}">
                <a16:creationId xmlns:a16="http://schemas.microsoft.com/office/drawing/2014/main" id="{F9F9E425-37DA-6F45-9AB0-D4D8605276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43A191-D495-1545-8C21-7A781BC3415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B88F7-E372-0242-B282-1CF04B3E3FF1}" type="slidenum">
              <a:rPr lang="en-US" smtClean="0"/>
              <a:t>‹#›</a:t>
            </a:fld>
            <a:endParaRPr lang="en-US"/>
          </a:p>
        </p:txBody>
      </p:sp>
    </p:spTree>
    <p:extLst>
      <p:ext uri="{BB962C8B-B14F-4D97-AF65-F5344CB8AC3E}">
        <p14:creationId xmlns:p14="http://schemas.microsoft.com/office/powerpoint/2010/main" val="33044498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D0F3433-6D0B-4995-8E5C-14E84BFB3EDA}"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8332A96-FEDA-47FC-8529-D4D9687D444B}" type="datetimeFigureOut">
              <a:rPr lang="en-US" smtClean="0"/>
              <a:pPr/>
              <a:t>12/11/2023</a:t>
            </a:fld>
            <a:endParaRPr lang="en-US"/>
          </a:p>
        </p:txBody>
      </p:sp>
    </p:spTree>
  </p:cSld>
  <p:clrMap bg1="lt1" tx1="dk1" bg2="lt2" tx2="dk2" accent1="accent1" accent2="accent2" accent3="accent3" accent4="accent4" accent5="accent5" accent6="accent6" hlink="hlink" folHlink="folHlink"/>
  <p:sldLayoutIdLst>
    <p:sldLayoutId id="2147484010" r:id="rId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g"/><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beccablogs.com/"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opentextbc.ca/selfpublishguide/chapter/screenshots-of-software/" TargetMode="Externa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eeblytutorials.com/upload-pdf-word-powerpoint-files-weebly/" TargetMode="External"/><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change-list-pin-arrows-1076220/" TargetMode="Externa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opensource.com/business/15/2/openstack-howtos"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flickr.com/photos/68751915@N05/6355299665/"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1216242" y="3028488"/>
            <a:ext cx="6953397" cy="702182"/>
          </a:xfrm>
        </p:spPr>
        <p:txBody>
          <a:bodyPr anchor="ctr">
            <a:normAutofit/>
          </a:bodyPr>
          <a:lstStyle/>
          <a:p>
            <a:pPr>
              <a:lnSpc>
                <a:spcPct val="90000"/>
              </a:lnSpc>
            </a:pPr>
            <a:r>
              <a:rPr lang="en-US" sz="2400" dirty="0"/>
              <a:t>HANDLING PURCHASES AT CCCS</a:t>
            </a:r>
          </a:p>
          <a:p>
            <a:pPr>
              <a:lnSpc>
                <a:spcPct val="90000"/>
              </a:lnSpc>
            </a:pPr>
            <a:r>
              <a:rPr lang="en-US" sz="1800" dirty="0"/>
              <a:t>January 2023</a:t>
            </a:r>
          </a:p>
        </p:txBody>
      </p:sp>
    </p:spTree>
    <p:extLst>
      <p:ext uri="{BB962C8B-B14F-4D97-AF65-F5344CB8AC3E}">
        <p14:creationId xmlns:p14="http://schemas.microsoft.com/office/powerpoint/2010/main" val="422791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3AA76C-ACEA-4FC6-810E-C97836942253}"/>
              </a:ext>
            </a:extLst>
          </p:cNvPr>
          <p:cNvSpPr>
            <a:spLocks noGrp="1"/>
          </p:cNvSpPr>
          <p:nvPr>
            <p:ph type="ctrTitle"/>
          </p:nvPr>
        </p:nvSpPr>
        <p:spPr>
          <a:xfrm>
            <a:off x="615311" y="1204108"/>
            <a:ext cx="2232851" cy="1781175"/>
          </a:xfrm>
        </p:spPr>
        <p:txBody>
          <a:bodyPr vert="horz" lIns="91440" tIns="45720" rIns="91440" bIns="45720" rtlCol="0" anchor="ctr">
            <a:noAutofit/>
          </a:bodyPr>
          <a:lstStyle/>
          <a:p>
            <a:r>
              <a:rPr lang="en-US" sz="2000" kern="1200">
                <a:solidFill>
                  <a:srgbClr val="FFFFFF"/>
                </a:solidFill>
                <a:latin typeface="Montserrat ExtraBold"/>
                <a:cs typeface="+mj-cs"/>
              </a:rPr>
              <a:t>Banner Security Access Request for Finance Activities</a:t>
            </a:r>
          </a:p>
        </p:txBody>
      </p:sp>
      <p:pic>
        <p:nvPicPr>
          <p:cNvPr id="4" name="Picture 4" descr="Graphical user interface, application&#10;&#10;Description automatically generated">
            <a:extLst>
              <a:ext uri="{FF2B5EF4-FFF2-40B4-BE49-F238E27FC236}">
                <a16:creationId xmlns:a16="http://schemas.microsoft.com/office/drawing/2014/main" id="{310B370E-F94C-4A2C-B4AD-69B4CA3499DF}"/>
              </a:ext>
            </a:extLst>
          </p:cNvPr>
          <p:cNvPicPr>
            <a:picLocks noChangeAspect="1"/>
          </p:cNvPicPr>
          <p:nvPr/>
        </p:nvPicPr>
        <p:blipFill>
          <a:blip r:embed="rId2"/>
          <a:stretch>
            <a:fillRect/>
          </a:stretch>
        </p:blipFill>
        <p:spPr>
          <a:xfrm>
            <a:off x="3842503" y="644769"/>
            <a:ext cx="4815649" cy="5907019"/>
          </a:xfrm>
          <a:prstGeom prst="rect">
            <a:avLst/>
          </a:prstGeom>
        </p:spPr>
      </p:pic>
      <p:sp>
        <p:nvSpPr>
          <p:cNvPr id="6" name="TextBox 5">
            <a:extLst>
              <a:ext uri="{FF2B5EF4-FFF2-40B4-BE49-F238E27FC236}">
                <a16:creationId xmlns:a16="http://schemas.microsoft.com/office/drawing/2014/main" id="{E08C0C70-B7A5-418D-BDF4-49C927266180}"/>
              </a:ext>
            </a:extLst>
          </p:cNvPr>
          <p:cNvSpPr txBox="1"/>
          <p:nvPr/>
        </p:nvSpPr>
        <p:spPr>
          <a:xfrm>
            <a:off x="540726" y="3486150"/>
            <a:ext cx="285942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tx2"/>
                </a:solidFill>
                <a:cs typeface="Arial"/>
              </a:rPr>
              <a:t>Also known as FOMPROF access</a:t>
            </a:r>
          </a:p>
          <a:p>
            <a:pPr marL="285750" indent="-285750">
              <a:buFont typeface="Arial"/>
              <a:buChar char="•"/>
            </a:pPr>
            <a:r>
              <a:rPr lang="en-US" b="1" dirty="0">
                <a:solidFill>
                  <a:schemeClr val="tx2"/>
                </a:solidFill>
                <a:cs typeface="Arial"/>
              </a:rPr>
              <a:t>Required to access specific org and fund data in Banner</a:t>
            </a:r>
            <a:r>
              <a:rPr lang="en-US" dirty="0">
                <a:solidFill>
                  <a:schemeClr val="tx2"/>
                </a:solidFill>
                <a:cs typeface="Arial"/>
              </a:rPr>
              <a:t>​</a:t>
            </a:r>
            <a:endParaRPr lang="en-US" dirty="0">
              <a:cs typeface="Calibri" panose="020F0502020204030204"/>
            </a:endParaRPr>
          </a:p>
          <a:p>
            <a:pPr marL="285750" indent="-285750">
              <a:buFont typeface="Arial"/>
              <a:buChar char="•"/>
            </a:pPr>
            <a:r>
              <a:rPr lang="en-US" b="1" dirty="0">
                <a:solidFill>
                  <a:schemeClr val="tx2"/>
                </a:solidFill>
                <a:cs typeface="Arial"/>
              </a:rPr>
              <a:t>New form required for any new org or funds</a:t>
            </a:r>
            <a:r>
              <a:rPr lang="en-US" dirty="0">
                <a:solidFill>
                  <a:schemeClr val="tx2"/>
                </a:solidFill>
                <a:cs typeface="Arial"/>
              </a:rPr>
              <a:t>​</a:t>
            </a:r>
          </a:p>
          <a:p>
            <a:pPr marL="285750" indent="-285750">
              <a:buFont typeface="Arial"/>
              <a:buChar char="•"/>
            </a:pPr>
            <a:r>
              <a:rPr lang="en-US" b="1" dirty="0">
                <a:solidFill>
                  <a:schemeClr val="tx2"/>
                </a:solidFill>
                <a:cs typeface="Arial"/>
              </a:rPr>
              <a:t>Contact:  Terry Hindsman</a:t>
            </a:r>
          </a:p>
        </p:txBody>
      </p:sp>
    </p:spTree>
    <p:extLst>
      <p:ext uri="{BB962C8B-B14F-4D97-AF65-F5344CB8AC3E}">
        <p14:creationId xmlns:p14="http://schemas.microsoft.com/office/powerpoint/2010/main" val="218935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F4BA1E-CD1A-4F8F-88B5-483D32F39800}"/>
              </a:ext>
            </a:extLst>
          </p:cNvPr>
          <p:cNvSpPr>
            <a:spLocks noGrp="1"/>
          </p:cNvSpPr>
          <p:nvPr>
            <p:ph type="ctrTitle"/>
          </p:nvPr>
        </p:nvSpPr>
        <p:spPr>
          <a:xfrm>
            <a:off x="615310" y="1160146"/>
            <a:ext cx="2210871" cy="1781175"/>
          </a:xfrm>
        </p:spPr>
        <p:txBody>
          <a:bodyPr vert="horz" lIns="91440" tIns="45720" rIns="91440" bIns="45720" rtlCol="0" anchor="ctr">
            <a:noAutofit/>
          </a:bodyPr>
          <a:lstStyle/>
          <a:p>
            <a:r>
              <a:rPr lang="en-US" sz="2000">
                <a:solidFill>
                  <a:srgbClr val="FFFFFF"/>
                </a:solidFill>
                <a:latin typeface="Montserrat ExtraBold"/>
                <a:cs typeface="Calibri Light"/>
              </a:rPr>
              <a:t>Banner Security Access Request for Finance Activities </a:t>
            </a:r>
            <a:endParaRPr lang="en-US" sz="2000" kern="1200">
              <a:solidFill>
                <a:srgbClr val="FFFFFF"/>
              </a:solidFill>
              <a:latin typeface="Montserrat ExtraBold"/>
              <a:cs typeface="+mj-cs"/>
            </a:endParaRPr>
          </a:p>
        </p:txBody>
      </p:sp>
      <p:pic>
        <p:nvPicPr>
          <p:cNvPr id="7" name="Picture 7" descr="Graphical user interface, application&#10;&#10;Description automatically generated">
            <a:extLst>
              <a:ext uri="{FF2B5EF4-FFF2-40B4-BE49-F238E27FC236}">
                <a16:creationId xmlns:a16="http://schemas.microsoft.com/office/drawing/2014/main" id="{7825922F-FFA4-4307-8737-EF0C2B2DF9D0}"/>
              </a:ext>
            </a:extLst>
          </p:cNvPr>
          <p:cNvPicPr>
            <a:picLocks noChangeAspect="1"/>
          </p:cNvPicPr>
          <p:nvPr/>
        </p:nvPicPr>
        <p:blipFill>
          <a:blip r:embed="rId2"/>
          <a:stretch>
            <a:fillRect/>
          </a:stretch>
        </p:blipFill>
        <p:spPr>
          <a:xfrm>
            <a:off x="3771607" y="282087"/>
            <a:ext cx="5122296" cy="6302673"/>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A5F3D9E-9504-4B74-96C2-F869CA37876F}"/>
                  </a:ext>
                </a:extLst>
              </p14:cNvPr>
              <p14:cNvContentPartPr/>
              <p14:nvPr/>
            </p14:nvContentPartPr>
            <p14:xfrm>
              <a:off x="4435929" y="1206104"/>
              <a:ext cx="2828924" cy="76200"/>
            </p14:xfrm>
          </p:contentPart>
        </mc:Choice>
        <mc:Fallback xmlns="">
          <p:pic>
            <p:nvPicPr>
              <p:cNvPr id="8" name="Ink 7">
                <a:extLst>
                  <a:ext uri="{FF2B5EF4-FFF2-40B4-BE49-F238E27FC236}">
                    <a16:creationId xmlns:a16="http://schemas.microsoft.com/office/drawing/2014/main" id="{FA5F3D9E-9504-4B74-96C2-F869CA37876F}"/>
                  </a:ext>
                </a:extLst>
              </p:cNvPr>
              <p:cNvPicPr/>
              <p:nvPr/>
            </p:nvPicPr>
            <p:blipFill>
              <a:blip r:embed="rId4"/>
              <a:stretch>
                <a:fillRect/>
              </a:stretch>
            </p:blipFill>
            <p:spPr>
              <a:xfrm>
                <a:off x="4381880" y="1095669"/>
                <a:ext cx="2936662" cy="296701"/>
              </a:xfrm>
              <a:prstGeom prst="rect">
                <a:avLst/>
              </a:prstGeom>
            </p:spPr>
          </p:pic>
        </mc:Fallback>
      </mc:AlternateContent>
      <p:sp>
        <p:nvSpPr>
          <p:cNvPr id="10" name="Oval 9">
            <a:extLst>
              <a:ext uri="{FF2B5EF4-FFF2-40B4-BE49-F238E27FC236}">
                <a16:creationId xmlns:a16="http://schemas.microsoft.com/office/drawing/2014/main" id="{E050AB8E-69DE-4520-B0FA-8EE6D8C2800D}"/>
              </a:ext>
            </a:extLst>
          </p:cNvPr>
          <p:cNvSpPr/>
          <p:nvPr/>
        </p:nvSpPr>
        <p:spPr>
          <a:xfrm>
            <a:off x="3728393" y="3794684"/>
            <a:ext cx="2792776" cy="12448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1FB7C1-DD25-456A-AA40-9CC49D3AE716}"/>
              </a:ext>
            </a:extLst>
          </p:cNvPr>
          <p:cNvSpPr txBox="1"/>
          <p:nvPr/>
        </p:nvSpPr>
        <p:spPr>
          <a:xfrm>
            <a:off x="540727" y="3431198"/>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cs typeface="Segoe UI"/>
              </a:rPr>
              <a:t>Continued</a:t>
            </a:r>
            <a:r>
              <a:rPr lang="en-US">
                <a:solidFill>
                  <a:schemeClr val="tx2"/>
                </a:solidFill>
                <a:cs typeface="Segoe UI"/>
              </a:rPr>
              <a:t>​</a:t>
            </a:r>
          </a:p>
          <a:p>
            <a:r>
              <a:rPr lang="en-US">
                <a:solidFill>
                  <a:schemeClr val="tx2"/>
                </a:solidFill>
                <a:cs typeface="Segoe UI"/>
              </a:rPr>
              <a:t>​</a:t>
            </a:r>
          </a:p>
          <a:p>
            <a:pPr marL="285750" indent="-285750">
              <a:buFont typeface="Arial"/>
              <a:buChar char="•"/>
            </a:pPr>
            <a:r>
              <a:rPr lang="en-US" b="1">
                <a:solidFill>
                  <a:schemeClr val="tx2"/>
                </a:solidFill>
                <a:cs typeface="Arial"/>
              </a:rPr>
              <a:t>Don't forget the Org Code Owner if that's different than the Supervisor</a:t>
            </a:r>
          </a:p>
        </p:txBody>
      </p:sp>
    </p:spTree>
    <p:extLst>
      <p:ext uri="{BB962C8B-B14F-4D97-AF65-F5344CB8AC3E}">
        <p14:creationId xmlns:p14="http://schemas.microsoft.com/office/powerpoint/2010/main" val="348418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8DA986-C636-4162-8394-AB95768D38A9}"/>
              </a:ext>
            </a:extLst>
          </p:cNvPr>
          <p:cNvSpPr>
            <a:spLocks noGrp="1"/>
          </p:cNvSpPr>
          <p:nvPr>
            <p:ph type="ctrTitle"/>
          </p:nvPr>
        </p:nvSpPr>
        <p:spPr>
          <a:xfrm>
            <a:off x="604320" y="1160146"/>
            <a:ext cx="2221861" cy="1781175"/>
          </a:xfrm>
        </p:spPr>
        <p:txBody>
          <a:bodyPr vert="horz" lIns="91440" tIns="45720" rIns="91440" bIns="45720" rtlCol="0" anchor="ctr">
            <a:normAutofit/>
          </a:bodyPr>
          <a:lstStyle/>
          <a:p>
            <a:r>
              <a:rPr lang="en-US" kern="1200">
                <a:solidFill>
                  <a:srgbClr val="FFFFFF"/>
                </a:solidFill>
                <a:latin typeface="Montserrat ExtraBold"/>
                <a:cs typeface="+mj-cs"/>
              </a:rPr>
              <a:t>Approval Request Form</a:t>
            </a:r>
          </a:p>
        </p:txBody>
      </p:sp>
      <p:pic>
        <p:nvPicPr>
          <p:cNvPr id="4" name="Picture 4" descr="A picture containing timeline&#10;&#10;Description automatically generated">
            <a:extLst>
              <a:ext uri="{FF2B5EF4-FFF2-40B4-BE49-F238E27FC236}">
                <a16:creationId xmlns:a16="http://schemas.microsoft.com/office/drawing/2014/main" id="{35AA9BEC-1A56-4232-9443-9EF0855ACBD6}"/>
              </a:ext>
            </a:extLst>
          </p:cNvPr>
          <p:cNvPicPr>
            <a:picLocks noChangeAspect="1"/>
          </p:cNvPicPr>
          <p:nvPr/>
        </p:nvPicPr>
        <p:blipFill>
          <a:blip r:embed="rId2"/>
          <a:stretch>
            <a:fillRect/>
          </a:stretch>
        </p:blipFill>
        <p:spPr>
          <a:xfrm>
            <a:off x="3724235" y="413836"/>
            <a:ext cx="4620775" cy="6040230"/>
          </a:xfrm>
          <a:prstGeom prst="rect">
            <a:avLst/>
          </a:prstGeom>
        </p:spPr>
      </p:pic>
      <p:sp>
        <p:nvSpPr>
          <p:cNvPr id="5" name="Arrow: Right 4">
            <a:extLst>
              <a:ext uri="{FF2B5EF4-FFF2-40B4-BE49-F238E27FC236}">
                <a16:creationId xmlns:a16="http://schemas.microsoft.com/office/drawing/2014/main" id="{68ED2FE9-C99F-4C0A-8E40-F57A0CFAA404}"/>
              </a:ext>
            </a:extLst>
          </p:cNvPr>
          <p:cNvSpPr/>
          <p:nvPr/>
        </p:nvSpPr>
        <p:spPr>
          <a:xfrm>
            <a:off x="3247466" y="4668681"/>
            <a:ext cx="695979" cy="3147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79B770-272B-47F5-B026-64518244BFFB}"/>
              </a:ext>
            </a:extLst>
          </p:cNvPr>
          <p:cNvSpPr txBox="1"/>
          <p:nvPr/>
        </p:nvSpPr>
        <p:spPr>
          <a:xfrm>
            <a:off x="298938" y="3475159"/>
            <a:ext cx="34740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b="1" dirty="0">
                <a:solidFill>
                  <a:schemeClr val="tx2"/>
                </a:solidFill>
                <a:cs typeface="Arial"/>
              </a:rPr>
              <a:t>Required for webinars, classes, travel, meetings with food </a:t>
            </a:r>
            <a:endParaRPr lang="en-US" sz="1600" dirty="0">
              <a:solidFill>
                <a:schemeClr val="tx2"/>
              </a:solidFill>
              <a:cs typeface="Arial"/>
            </a:endParaRPr>
          </a:p>
          <a:p>
            <a:pPr marL="285750" indent="-285750">
              <a:buFont typeface="Arial"/>
              <a:buChar char="•"/>
            </a:pPr>
            <a:r>
              <a:rPr lang="en-US" sz="1600" b="1" dirty="0">
                <a:solidFill>
                  <a:schemeClr val="tx2"/>
                </a:solidFill>
                <a:cs typeface="Arial"/>
              </a:rPr>
              <a:t>Events of $100 or less need Supervisor signature only</a:t>
            </a:r>
            <a:r>
              <a:rPr lang="en-US" sz="1600" dirty="0">
                <a:solidFill>
                  <a:schemeClr val="tx2"/>
                </a:solidFill>
                <a:cs typeface="Arial"/>
              </a:rPr>
              <a:t>​</a:t>
            </a:r>
          </a:p>
          <a:p>
            <a:pPr marL="285750" indent="-285750">
              <a:buFont typeface="Arial"/>
              <a:buChar char="•"/>
            </a:pPr>
            <a:r>
              <a:rPr lang="en-US" sz="1600" b="1" dirty="0">
                <a:solidFill>
                  <a:schemeClr val="tx2"/>
                </a:solidFill>
                <a:cs typeface="Arial"/>
              </a:rPr>
              <a:t>Online trainings of $250 or less need Supervisor signature only.</a:t>
            </a:r>
          </a:p>
          <a:p>
            <a:pPr marL="285750" indent="-285750">
              <a:buFont typeface="Arial"/>
              <a:buChar char="•"/>
            </a:pPr>
            <a:r>
              <a:rPr lang="en-US" sz="1600" b="1" dirty="0">
                <a:solidFill>
                  <a:schemeClr val="tx2"/>
                </a:solidFill>
                <a:cs typeface="Arial"/>
              </a:rPr>
              <a:t>Complete all pages and attach any additional documents</a:t>
            </a:r>
            <a:r>
              <a:rPr lang="en-US" sz="1600" dirty="0">
                <a:solidFill>
                  <a:schemeClr val="tx2"/>
                </a:solidFill>
                <a:cs typeface="Arial"/>
              </a:rPr>
              <a:t>​</a:t>
            </a:r>
          </a:p>
          <a:p>
            <a:pPr marL="285750" indent="-285750">
              <a:buFont typeface="Arial"/>
              <a:buChar char="•"/>
            </a:pPr>
            <a:r>
              <a:rPr lang="en-US" sz="1600" b="1" dirty="0">
                <a:solidFill>
                  <a:schemeClr val="tx2"/>
                </a:solidFill>
                <a:cs typeface="Arial"/>
              </a:rPr>
              <a:t>Submit to Marie Mueller</a:t>
            </a:r>
          </a:p>
        </p:txBody>
      </p:sp>
    </p:spTree>
    <p:extLst>
      <p:ext uri="{BB962C8B-B14F-4D97-AF65-F5344CB8AC3E}">
        <p14:creationId xmlns:p14="http://schemas.microsoft.com/office/powerpoint/2010/main" val="320333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20F7-89AD-4A22-B17C-72454E39D306}"/>
              </a:ext>
            </a:extLst>
          </p:cNvPr>
          <p:cNvSpPr>
            <a:spLocks noGrp="1"/>
          </p:cNvSpPr>
          <p:nvPr>
            <p:ph type="ctrTitle"/>
          </p:nvPr>
        </p:nvSpPr>
        <p:spPr>
          <a:xfrm>
            <a:off x="360760" y="327025"/>
            <a:ext cx="3875483" cy="1946274"/>
          </a:xfrm>
        </p:spPr>
        <p:txBody>
          <a:bodyPr vert="horz" lIns="91440" tIns="45720" rIns="91440" bIns="45720" rtlCol="0" anchor="b">
            <a:normAutofit/>
          </a:bodyPr>
          <a:lstStyle/>
          <a:p>
            <a:r>
              <a:rPr lang="en-US" sz="3300">
                <a:solidFill>
                  <a:srgbClr val="002060"/>
                </a:solidFill>
                <a:latin typeface="Montserrat ExtraBold"/>
                <a:cs typeface="+mj-cs"/>
              </a:rPr>
              <a:t>A Note on Signatures</a:t>
            </a:r>
          </a:p>
        </p:txBody>
      </p:sp>
      <p:sp>
        <p:nvSpPr>
          <p:cNvPr id="5" name="TextBox 4">
            <a:extLst>
              <a:ext uri="{FF2B5EF4-FFF2-40B4-BE49-F238E27FC236}">
                <a16:creationId xmlns:a16="http://schemas.microsoft.com/office/drawing/2014/main" id="{862960F2-D139-4571-8080-EE3F46BAB8AE}"/>
              </a:ext>
            </a:extLst>
          </p:cNvPr>
          <p:cNvSpPr txBox="1"/>
          <p:nvPr/>
        </p:nvSpPr>
        <p:spPr>
          <a:xfrm>
            <a:off x="360760" y="2614613"/>
            <a:ext cx="3875483" cy="359092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defTabSz="914400">
              <a:lnSpc>
                <a:spcPct val="90000"/>
              </a:lnSpc>
              <a:spcAft>
                <a:spcPts val="600"/>
              </a:spcAft>
            </a:pPr>
            <a:r>
              <a:rPr lang="en-US" sz="1500" b="1" dirty="0">
                <a:solidFill>
                  <a:srgbClr val="002060"/>
                </a:solidFill>
              </a:rPr>
              <a:t>Finance is required to ensure that virtual signatures are secure and verified</a:t>
            </a:r>
            <a:r>
              <a:rPr lang="en-US" sz="1500" dirty="0">
                <a:solidFill>
                  <a:srgbClr val="002060"/>
                </a:solidFill>
              </a:rPr>
              <a:t>​</a:t>
            </a:r>
            <a:endParaRPr lang="en-US" sz="1500" dirty="0">
              <a:solidFill>
                <a:srgbClr val="002060"/>
              </a:solidFill>
              <a:cs typeface="Calibri"/>
            </a:endParaRPr>
          </a:p>
          <a:p>
            <a:pPr defTabSz="914400">
              <a:lnSpc>
                <a:spcPct val="90000"/>
              </a:lnSpc>
              <a:spcAft>
                <a:spcPts val="600"/>
              </a:spcAft>
            </a:pPr>
            <a:r>
              <a:rPr lang="en-US" sz="1500" b="1" dirty="0">
                <a:solidFill>
                  <a:srgbClr val="002060"/>
                </a:solidFill>
              </a:rPr>
              <a:t>Current process requires:</a:t>
            </a:r>
            <a:r>
              <a:rPr lang="en-US" sz="1500" dirty="0">
                <a:solidFill>
                  <a:srgbClr val="002060"/>
                </a:solidFill>
              </a:rPr>
              <a:t>​</a:t>
            </a:r>
            <a:endParaRPr lang="en-US" sz="1500" dirty="0">
              <a:solidFill>
                <a:srgbClr val="002060"/>
              </a:solidFill>
              <a:cs typeface="Calibri"/>
            </a:endParaRPr>
          </a:p>
          <a:p>
            <a:pPr marL="514350" lvl="1" indent="-285750" defTabSz="914400">
              <a:lnSpc>
                <a:spcPct val="90000"/>
              </a:lnSpc>
              <a:spcAft>
                <a:spcPts val="600"/>
              </a:spcAft>
              <a:buFont typeface="Arial"/>
              <a:buChar char="•"/>
            </a:pPr>
            <a:r>
              <a:rPr lang="en-US" sz="1500" b="1" dirty="0">
                <a:solidFill>
                  <a:srgbClr val="002060"/>
                </a:solidFill>
              </a:rPr>
              <a:t>Original Signature (then scan and send)</a:t>
            </a:r>
            <a:r>
              <a:rPr lang="en-US" sz="1500" dirty="0">
                <a:solidFill>
                  <a:srgbClr val="002060"/>
                </a:solidFill>
              </a:rPr>
              <a:t>​</a:t>
            </a:r>
            <a:endParaRPr lang="en-US" sz="1500" dirty="0">
              <a:solidFill>
                <a:srgbClr val="002060"/>
              </a:solidFill>
              <a:cs typeface="Calibri"/>
            </a:endParaRPr>
          </a:p>
          <a:p>
            <a:pPr marL="514350" lvl="1" indent="-285750" defTabSz="914400">
              <a:lnSpc>
                <a:spcPct val="90000"/>
              </a:lnSpc>
              <a:spcAft>
                <a:spcPts val="600"/>
              </a:spcAft>
              <a:buFont typeface="Arial"/>
              <a:buChar char="•"/>
            </a:pPr>
            <a:endParaRPr lang="en-US" sz="1500" dirty="0">
              <a:solidFill>
                <a:srgbClr val="002060"/>
              </a:solidFill>
              <a:cs typeface="Calibri"/>
            </a:endParaRPr>
          </a:p>
          <a:p>
            <a:pPr defTabSz="914400">
              <a:lnSpc>
                <a:spcPct val="90000"/>
              </a:lnSpc>
              <a:spcAft>
                <a:spcPts val="600"/>
              </a:spcAft>
            </a:pPr>
            <a:r>
              <a:rPr lang="en-US" sz="1500" b="1" i="1" dirty="0">
                <a:solidFill>
                  <a:srgbClr val="002060"/>
                </a:solidFill>
              </a:rPr>
              <a:t>OR, If electronic,</a:t>
            </a:r>
            <a:r>
              <a:rPr lang="en-US" sz="1500" dirty="0">
                <a:solidFill>
                  <a:srgbClr val="002060"/>
                </a:solidFill>
              </a:rPr>
              <a:t>​</a:t>
            </a:r>
            <a:endParaRPr lang="en-US" sz="1500" dirty="0">
              <a:solidFill>
                <a:srgbClr val="002060"/>
              </a:solidFill>
              <a:cs typeface="Calibri"/>
            </a:endParaRPr>
          </a:p>
          <a:p>
            <a:pPr marL="514350" lvl="1" indent="-285750" defTabSz="914400">
              <a:lnSpc>
                <a:spcPct val="90000"/>
              </a:lnSpc>
              <a:spcAft>
                <a:spcPts val="600"/>
              </a:spcAft>
              <a:buFont typeface="Arial"/>
              <a:buChar char="•"/>
            </a:pPr>
            <a:r>
              <a:rPr lang="en-US" sz="1500" b="1" dirty="0">
                <a:solidFill>
                  <a:srgbClr val="002060"/>
                </a:solidFill>
              </a:rPr>
              <a:t>Email from the signer(s) with explicit approval</a:t>
            </a:r>
            <a:r>
              <a:rPr lang="en-US" sz="1500" dirty="0">
                <a:solidFill>
                  <a:srgbClr val="002060"/>
                </a:solidFill>
              </a:rPr>
              <a:t>​</a:t>
            </a:r>
            <a:endParaRPr lang="en-US" sz="1500" dirty="0">
              <a:solidFill>
                <a:srgbClr val="002060"/>
              </a:solidFill>
              <a:cs typeface="Calibri"/>
            </a:endParaRPr>
          </a:p>
          <a:p>
            <a:pPr marL="514350" lvl="1" indent="-285750" defTabSz="914400">
              <a:lnSpc>
                <a:spcPct val="90000"/>
              </a:lnSpc>
              <a:spcAft>
                <a:spcPts val="600"/>
              </a:spcAft>
              <a:buFont typeface="Arial"/>
              <a:buChar char="•"/>
            </a:pPr>
            <a:r>
              <a:rPr lang="en-US" sz="1500" b="1" dirty="0">
                <a:solidFill>
                  <a:srgbClr val="002060"/>
                </a:solidFill>
              </a:rPr>
              <a:t>I, Minnie Mouse, approve the attached purchase req for ABC Company in the amount of $5,000.</a:t>
            </a:r>
          </a:p>
          <a:p>
            <a:pPr marL="228600" lvl="1" defTabSz="914400">
              <a:lnSpc>
                <a:spcPct val="90000"/>
              </a:lnSpc>
              <a:spcAft>
                <a:spcPts val="600"/>
              </a:spcAft>
            </a:pPr>
            <a:endParaRPr lang="en-US" sz="1500" b="1" dirty="0">
              <a:solidFill>
                <a:srgbClr val="002060"/>
              </a:solidFill>
              <a:cs typeface="Calibri"/>
            </a:endParaRPr>
          </a:p>
          <a:p>
            <a:pPr marL="0" lvl="1" defTabSz="914400">
              <a:lnSpc>
                <a:spcPct val="90000"/>
              </a:lnSpc>
              <a:spcAft>
                <a:spcPts val="600"/>
              </a:spcAft>
            </a:pPr>
            <a:r>
              <a:rPr lang="en-US" sz="1500" b="1" dirty="0">
                <a:solidFill>
                  <a:srgbClr val="002060"/>
                </a:solidFill>
                <a:cs typeface="Calibri"/>
              </a:rPr>
              <a:t>The Signature Delegation form is the only form requiring original signature only.</a:t>
            </a:r>
          </a:p>
          <a:p>
            <a:pPr marL="228600" lvl="1" defTabSz="914400">
              <a:lnSpc>
                <a:spcPct val="90000"/>
              </a:lnSpc>
              <a:spcAft>
                <a:spcPts val="600"/>
              </a:spcAft>
            </a:pPr>
            <a:endParaRPr lang="en-US" sz="1500" b="1" dirty="0">
              <a:solidFill>
                <a:srgbClr val="002060"/>
              </a:solidFill>
            </a:endParaRPr>
          </a:p>
        </p:txBody>
      </p:sp>
      <p:pic>
        <p:nvPicPr>
          <p:cNvPr id="4" name="Picture 4" descr="Pen placed on top of a signature line">
            <a:extLst>
              <a:ext uri="{FF2B5EF4-FFF2-40B4-BE49-F238E27FC236}">
                <a16:creationId xmlns:a16="http://schemas.microsoft.com/office/drawing/2014/main" id="{60C31153-7D4D-4AF0-91B8-AF969BB411A0}"/>
              </a:ext>
            </a:extLst>
          </p:cNvPr>
          <p:cNvPicPr>
            <a:picLocks noChangeAspect="1"/>
          </p:cNvPicPr>
          <p:nvPr/>
        </p:nvPicPr>
        <p:blipFill rotWithShape="1">
          <a:blip r:embed="rId2"/>
          <a:srcRect l="51423" r="1332" b="-2"/>
          <a:stretch/>
        </p:blipFill>
        <p:spPr>
          <a:xfrm>
            <a:off x="4291152" y="1"/>
            <a:ext cx="4852848"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84572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CCC3-C0AD-33BB-2A60-BBA4E4F6E8BE}"/>
              </a:ext>
            </a:extLst>
          </p:cNvPr>
          <p:cNvSpPr>
            <a:spLocks noGrp="1"/>
          </p:cNvSpPr>
          <p:nvPr>
            <p:ph type="title"/>
          </p:nvPr>
        </p:nvSpPr>
        <p:spPr/>
        <p:txBody>
          <a:bodyPr>
            <a:noAutofit/>
          </a:bodyPr>
          <a:lstStyle/>
          <a:p>
            <a:r>
              <a:rPr lang="en-US" dirty="0"/>
              <a:t>Considerations in Purchasing</a:t>
            </a:r>
          </a:p>
        </p:txBody>
      </p:sp>
    </p:spTree>
    <p:extLst>
      <p:ext uri="{BB962C8B-B14F-4D97-AF65-F5344CB8AC3E}">
        <p14:creationId xmlns:p14="http://schemas.microsoft.com/office/powerpoint/2010/main" val="184009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86AACF-4ED3-8CF2-0605-E9EAB69B5262}"/>
              </a:ext>
            </a:extLst>
          </p:cNvPr>
          <p:cNvSpPr>
            <a:spLocks noGrp="1"/>
          </p:cNvSpPr>
          <p:nvPr>
            <p:ph type="ctrTitle"/>
          </p:nvPr>
        </p:nvSpPr>
        <p:spPr>
          <a:xfrm>
            <a:off x="3724072" y="629268"/>
            <a:ext cx="4939868" cy="1286160"/>
          </a:xfrm>
        </p:spPr>
        <p:txBody>
          <a:bodyPr vert="horz" lIns="91440" tIns="45720" rIns="91440" bIns="45720" rtlCol="0" anchor="b">
            <a:normAutofit/>
          </a:bodyPr>
          <a:lstStyle/>
          <a:p>
            <a:r>
              <a:rPr lang="en-US" sz="4100" dirty="0">
                <a:solidFill>
                  <a:schemeClr val="tx1"/>
                </a:solidFill>
                <a:latin typeface="+mj-lt"/>
                <a:cs typeface="+mj-cs"/>
              </a:rPr>
              <a:t>Every Purchase Has Two Pieces</a:t>
            </a:r>
          </a:p>
        </p:txBody>
      </p:sp>
      <p:pic>
        <p:nvPicPr>
          <p:cNvPr id="9" name="Picture Placeholder 8" descr="White puzzle with one red piece">
            <a:extLst>
              <a:ext uri="{FF2B5EF4-FFF2-40B4-BE49-F238E27FC236}">
                <a16:creationId xmlns:a16="http://schemas.microsoft.com/office/drawing/2014/main" id="{0A692815-ADB2-709C-79F4-3436FB4D118D}"/>
              </a:ext>
            </a:extLst>
          </p:cNvPr>
          <p:cNvPicPr>
            <a:picLocks noGrp="1" noChangeAspect="1"/>
          </p:cNvPicPr>
          <p:nvPr>
            <p:ph type="pic" sz="quarter" idx="10"/>
          </p:nvPr>
        </p:nvPicPr>
        <p:blipFill rotWithShape="1">
          <a:blip r:embed="rId2"/>
          <a:srcRect l="36524" r="34960"/>
          <a:stretch/>
        </p:blipFill>
        <p:spPr>
          <a:xfrm>
            <a:off x="20" y="10"/>
            <a:ext cx="3186525"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B2310"/>
            </a:solidFill>
          </a:ln>
        </p:spPr>
        <p:style>
          <a:lnRef idx="1">
            <a:schemeClr val="accent1"/>
          </a:lnRef>
          <a:fillRef idx="0">
            <a:schemeClr val="accent1"/>
          </a:fillRef>
          <a:effectRef idx="0">
            <a:schemeClr val="accent1"/>
          </a:effectRef>
          <a:fontRef idx="minor">
            <a:schemeClr val="tx1"/>
          </a:fontRef>
        </p:style>
      </p:cxnSp>
      <p:graphicFrame>
        <p:nvGraphicFramePr>
          <p:cNvPr id="17" name="Text Placeholder 4">
            <a:extLst>
              <a:ext uri="{FF2B5EF4-FFF2-40B4-BE49-F238E27FC236}">
                <a16:creationId xmlns:a16="http://schemas.microsoft.com/office/drawing/2014/main" id="{0D566BE6-F666-1685-A556-3507E73D8104}"/>
              </a:ext>
            </a:extLst>
          </p:cNvPr>
          <p:cNvGraphicFramePr/>
          <p:nvPr>
            <p:extLst>
              <p:ext uri="{D42A27DB-BD31-4B8C-83A1-F6EECF244321}">
                <p14:modId xmlns:p14="http://schemas.microsoft.com/office/powerpoint/2010/main" val="1966189628"/>
              </p:ext>
            </p:extLst>
          </p:nvPr>
        </p:nvGraphicFramePr>
        <p:xfrm>
          <a:off x="3509818" y="2115117"/>
          <a:ext cx="5273963" cy="4350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06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84B7-C848-4244-A1A2-88165203AE16}"/>
              </a:ext>
            </a:extLst>
          </p:cNvPr>
          <p:cNvSpPr>
            <a:spLocks noGrp="1"/>
          </p:cNvSpPr>
          <p:nvPr>
            <p:ph type="ctrTitle"/>
          </p:nvPr>
        </p:nvSpPr>
        <p:spPr/>
        <p:txBody>
          <a:bodyPr>
            <a:normAutofit/>
          </a:bodyPr>
          <a:lstStyle/>
          <a:p>
            <a:r>
              <a:rPr lang="en-US" sz="3300">
                <a:latin typeface="Montserrat ExtraBold"/>
              </a:rPr>
              <a:t>General Considerations</a:t>
            </a:r>
          </a:p>
        </p:txBody>
      </p:sp>
      <p:sp>
        <p:nvSpPr>
          <p:cNvPr id="6" name="TextBox 5">
            <a:extLst>
              <a:ext uri="{FF2B5EF4-FFF2-40B4-BE49-F238E27FC236}">
                <a16:creationId xmlns:a16="http://schemas.microsoft.com/office/drawing/2014/main" id="{C4FFD74D-3849-4B48-AB75-D7E03BDB71A4}"/>
              </a:ext>
            </a:extLst>
          </p:cNvPr>
          <p:cNvSpPr txBox="1"/>
          <p:nvPr/>
        </p:nvSpPr>
        <p:spPr>
          <a:xfrm>
            <a:off x="549409" y="1452283"/>
            <a:ext cx="7699400"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500" b="1">
                <a:solidFill>
                  <a:srgbClr val="143958"/>
                </a:solidFill>
                <a:latin typeface="Calibri"/>
                <a:cs typeface="Arial"/>
              </a:rPr>
              <a:t>Do you have the authorities needed?  (Signature delegations, ARF, email)</a:t>
            </a:r>
            <a:r>
              <a:rPr lang="en-US" sz="2500">
                <a:latin typeface="Calibri"/>
                <a:cs typeface="Arial"/>
              </a:rPr>
              <a:t>​</a:t>
            </a:r>
            <a:endParaRPr lang="en-US" sz="2500">
              <a:cs typeface="Calibri"/>
            </a:endParaRPr>
          </a:p>
          <a:p>
            <a:pPr marL="285750" indent="-285750">
              <a:buFont typeface="Arial"/>
              <a:buChar char="•"/>
            </a:pPr>
            <a:r>
              <a:rPr lang="en-US" sz="2500" b="1">
                <a:solidFill>
                  <a:srgbClr val="143958"/>
                </a:solidFill>
                <a:latin typeface="Calibri"/>
                <a:cs typeface="Arial"/>
              </a:rPr>
              <a:t>Do you have sufficient budget?  </a:t>
            </a:r>
            <a:r>
              <a:rPr lang="en-US" sz="2500">
                <a:latin typeface="Calibri"/>
                <a:cs typeface="Arial"/>
              </a:rPr>
              <a:t>​</a:t>
            </a:r>
          </a:p>
          <a:p>
            <a:pPr marL="285750" indent="-285750">
              <a:buFont typeface="Arial"/>
              <a:buChar char="•"/>
            </a:pPr>
            <a:r>
              <a:rPr lang="en-US" sz="2500" b="1">
                <a:solidFill>
                  <a:srgbClr val="143958"/>
                </a:solidFill>
                <a:latin typeface="Calibri"/>
                <a:cs typeface="Arial"/>
              </a:rPr>
              <a:t>Is there a clear business purpose?</a:t>
            </a:r>
            <a:r>
              <a:rPr lang="en-US" sz="2500">
                <a:latin typeface="Calibri"/>
                <a:cs typeface="Arial"/>
              </a:rPr>
              <a:t>​</a:t>
            </a:r>
          </a:p>
          <a:p>
            <a:pPr marL="285750" indent="-285750">
              <a:buFont typeface="Arial"/>
              <a:buChar char="•"/>
            </a:pPr>
            <a:r>
              <a:rPr lang="en-US" sz="2500" b="1">
                <a:solidFill>
                  <a:srgbClr val="143958"/>
                </a:solidFill>
                <a:latin typeface="Calibri"/>
                <a:cs typeface="Arial"/>
              </a:rPr>
              <a:t>Did you ensure there is no Colorado sales tax?</a:t>
            </a:r>
            <a:r>
              <a:rPr lang="en-US" sz="2500">
                <a:latin typeface="Calibri"/>
                <a:cs typeface="Arial"/>
              </a:rPr>
              <a:t>​</a:t>
            </a:r>
          </a:p>
          <a:p>
            <a:pPr marL="285750" indent="-285750">
              <a:buFont typeface="Arial"/>
              <a:buChar char="•"/>
            </a:pPr>
            <a:r>
              <a:rPr lang="en-US" sz="2500" b="1">
                <a:solidFill>
                  <a:srgbClr val="143958"/>
                </a:solidFill>
                <a:latin typeface="Calibri"/>
                <a:cs typeface="Arial"/>
              </a:rPr>
              <a:t>Is the purchase for the personal use or benefit of an individual?</a:t>
            </a:r>
          </a:p>
        </p:txBody>
      </p:sp>
      <p:pic>
        <p:nvPicPr>
          <p:cNvPr id="7" name="Graphic 7" descr="Calculator with solid fill">
            <a:extLst>
              <a:ext uri="{FF2B5EF4-FFF2-40B4-BE49-F238E27FC236}">
                <a16:creationId xmlns:a16="http://schemas.microsoft.com/office/drawing/2014/main" id="{9690F041-48EB-47C1-BC2D-01E2344D73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5463" y="3788230"/>
            <a:ext cx="2902643" cy="2902643"/>
          </a:xfrm>
          <a:prstGeom prst="rect">
            <a:avLst/>
          </a:prstGeom>
        </p:spPr>
      </p:pic>
    </p:spTree>
    <p:extLst>
      <p:ext uri="{BB962C8B-B14F-4D97-AF65-F5344CB8AC3E}">
        <p14:creationId xmlns:p14="http://schemas.microsoft.com/office/powerpoint/2010/main" val="88901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2E96-F091-49AA-9C8D-930B25391C7F}"/>
              </a:ext>
            </a:extLst>
          </p:cNvPr>
          <p:cNvSpPr>
            <a:spLocks noGrp="1"/>
          </p:cNvSpPr>
          <p:nvPr>
            <p:ph type="ctrTitle"/>
          </p:nvPr>
        </p:nvSpPr>
        <p:spPr/>
        <p:txBody>
          <a:bodyPr>
            <a:normAutofit/>
          </a:bodyPr>
          <a:lstStyle/>
          <a:p>
            <a:r>
              <a:rPr lang="en-US" sz="3300">
                <a:latin typeface="Montserrat ExtraBold"/>
              </a:rPr>
              <a:t>Pre-Approvals</a:t>
            </a:r>
          </a:p>
        </p:txBody>
      </p:sp>
      <p:pic>
        <p:nvPicPr>
          <p:cNvPr id="5" name="Picture 5" descr="Logo&#10;&#10;Description automatically generated">
            <a:extLst>
              <a:ext uri="{FF2B5EF4-FFF2-40B4-BE49-F238E27FC236}">
                <a16:creationId xmlns:a16="http://schemas.microsoft.com/office/drawing/2014/main" id="{9F92A9F0-3B35-438A-B473-65EAA12B4E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17463" y="578827"/>
            <a:ext cx="3674889" cy="1023755"/>
          </a:xfrm>
          <a:prstGeom prst="rect">
            <a:avLst/>
          </a:prstGeom>
        </p:spPr>
      </p:pic>
      <p:sp>
        <p:nvSpPr>
          <p:cNvPr id="4" name="TextBox 3">
            <a:extLst>
              <a:ext uri="{FF2B5EF4-FFF2-40B4-BE49-F238E27FC236}">
                <a16:creationId xmlns:a16="http://schemas.microsoft.com/office/drawing/2014/main" id="{C5167763-2DFC-436A-8DDF-0DDCCDB820A5}"/>
              </a:ext>
            </a:extLst>
          </p:cNvPr>
          <p:cNvSpPr txBox="1"/>
          <p:nvPr/>
        </p:nvSpPr>
        <p:spPr>
          <a:xfrm>
            <a:off x="472569" y="1817273"/>
            <a:ext cx="800676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43958"/>
                </a:solidFill>
                <a:cs typeface="Segoe UI"/>
              </a:rPr>
              <a:t>These items will require that you obtain a pre-approval:</a:t>
            </a:r>
            <a:r>
              <a:rPr lang="en-US" sz="2400">
                <a:solidFill>
                  <a:srgbClr val="000000"/>
                </a:solidFill>
                <a:cs typeface="Segoe UI"/>
              </a:rPr>
              <a:t>​</a:t>
            </a:r>
            <a:endParaRPr lang="en-US">
              <a:cs typeface="Calibri" panose="020F0502020204030204"/>
            </a:endParaRPr>
          </a:p>
          <a:p>
            <a:pPr marL="342900" indent="-342900">
              <a:buFont typeface="Arial"/>
              <a:buChar char="•"/>
            </a:pPr>
            <a:r>
              <a:rPr lang="en-US" sz="2400">
                <a:solidFill>
                  <a:srgbClr val="143958"/>
                </a:solidFill>
                <a:cs typeface="Arial"/>
              </a:rPr>
              <a:t>IT related – includes software, hardware, electronic devices and accessories.  Contact Mario Montoya at ITPurchasing@cccs.edu </a:t>
            </a:r>
            <a:endParaRPr lang="en-US" sz="2400">
              <a:solidFill>
                <a:srgbClr val="000000"/>
              </a:solidFill>
              <a:cs typeface="Arial"/>
            </a:endParaRPr>
          </a:p>
          <a:p>
            <a:pPr marL="342900" indent="-342900">
              <a:buFont typeface="Arial"/>
              <a:buChar char="•"/>
            </a:pPr>
            <a:r>
              <a:rPr lang="en-US" sz="2400">
                <a:solidFill>
                  <a:srgbClr val="143958"/>
                </a:solidFill>
                <a:cs typeface="Arial"/>
              </a:rPr>
              <a:t>Furniture - Black office chairs are OK. Otherwise, contact Purchasing</a:t>
            </a:r>
            <a:endParaRPr lang="en-US" sz="2400">
              <a:solidFill>
                <a:srgbClr val="000000"/>
              </a:solidFill>
              <a:cs typeface="Arial"/>
            </a:endParaRPr>
          </a:p>
          <a:p>
            <a:pPr marL="342900" indent="-342900">
              <a:buFont typeface="Arial"/>
              <a:buChar char="•"/>
            </a:pPr>
            <a:r>
              <a:rPr lang="en-US" sz="2400">
                <a:solidFill>
                  <a:srgbClr val="143958"/>
                </a:solidFill>
                <a:cs typeface="Arial"/>
              </a:rPr>
              <a:t>Webinars, conferences, classes, professional development of any amount, require an ARF.</a:t>
            </a:r>
            <a:r>
              <a:rPr lang="en-US" sz="2400">
                <a:solidFill>
                  <a:srgbClr val="000000"/>
                </a:solidFill>
                <a:cs typeface="Arial"/>
              </a:rPr>
              <a:t>​</a:t>
            </a:r>
          </a:p>
          <a:p>
            <a:pPr marL="342900" indent="-342900">
              <a:buFont typeface="Arial"/>
              <a:buChar char="•"/>
            </a:pPr>
            <a:r>
              <a:rPr lang="en-US" sz="2400">
                <a:solidFill>
                  <a:srgbClr val="143958"/>
                </a:solidFill>
                <a:cs typeface="Arial"/>
              </a:rPr>
              <a:t>Meetings involving food or other expenses require an ARF</a:t>
            </a:r>
            <a:r>
              <a:rPr lang="en-US" sz="2400">
                <a:solidFill>
                  <a:srgbClr val="000000"/>
                </a:solidFill>
                <a:cs typeface="Arial"/>
              </a:rPr>
              <a:t>​</a:t>
            </a:r>
          </a:p>
          <a:p>
            <a:pPr marL="342900" indent="-342900">
              <a:buFont typeface="Arial"/>
              <a:buChar char="•"/>
            </a:pPr>
            <a:r>
              <a:rPr lang="en-US" sz="2400">
                <a:solidFill>
                  <a:srgbClr val="143958"/>
                </a:solidFill>
                <a:cs typeface="Arial"/>
              </a:rPr>
              <a:t>Travel other than mileage only requires an ARF</a:t>
            </a:r>
          </a:p>
        </p:txBody>
      </p:sp>
    </p:spTree>
    <p:extLst>
      <p:ext uri="{BB962C8B-B14F-4D97-AF65-F5344CB8AC3E}">
        <p14:creationId xmlns:p14="http://schemas.microsoft.com/office/powerpoint/2010/main" val="332720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icon&#10;&#10;Description automatically generated">
            <a:extLst>
              <a:ext uri="{FF2B5EF4-FFF2-40B4-BE49-F238E27FC236}">
                <a16:creationId xmlns:a16="http://schemas.microsoft.com/office/drawing/2014/main" id="{EB9839C3-83CC-4678-BC1D-CB26FB766CD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29" t="-421" r="1176" b="280"/>
          <a:stretch/>
        </p:blipFill>
        <p:spPr>
          <a:xfrm>
            <a:off x="21" y="10"/>
            <a:ext cx="6883309" cy="6867611"/>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65B43-22E3-46D4-8DD5-8A8A02EA3939}"/>
              </a:ext>
            </a:extLst>
          </p:cNvPr>
          <p:cNvSpPr>
            <a:spLocks noGrp="1"/>
          </p:cNvSpPr>
          <p:nvPr>
            <p:ph type="ctrTitle"/>
          </p:nvPr>
        </p:nvSpPr>
        <p:spPr>
          <a:xfrm>
            <a:off x="5908043" y="355520"/>
            <a:ext cx="2866642" cy="1899912"/>
          </a:xfrm>
        </p:spPr>
        <p:txBody>
          <a:bodyPr vert="horz" lIns="91440" tIns="45720" rIns="91440" bIns="45720" rtlCol="0" anchor="ctr">
            <a:normAutofit/>
          </a:bodyPr>
          <a:lstStyle/>
          <a:p>
            <a:r>
              <a:rPr lang="en-US" sz="3300">
                <a:latin typeface="Montserrat ExtraBold"/>
                <a:cs typeface="+mj-cs"/>
              </a:rPr>
              <a:t>A Note About Software</a:t>
            </a:r>
          </a:p>
        </p:txBody>
      </p:sp>
      <p:sp>
        <p:nvSpPr>
          <p:cNvPr id="8" name="TextBox 7">
            <a:extLst>
              <a:ext uri="{FF2B5EF4-FFF2-40B4-BE49-F238E27FC236}">
                <a16:creationId xmlns:a16="http://schemas.microsoft.com/office/drawing/2014/main" id="{31569C4B-1337-463A-8CEC-DC6D4880F6C5}"/>
              </a:ext>
            </a:extLst>
          </p:cNvPr>
          <p:cNvSpPr txBox="1"/>
          <p:nvPr/>
        </p:nvSpPr>
        <p:spPr>
          <a:xfrm>
            <a:off x="5050988"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3" name="TextBox 2">
            <a:extLst>
              <a:ext uri="{FF2B5EF4-FFF2-40B4-BE49-F238E27FC236}">
                <a16:creationId xmlns:a16="http://schemas.microsoft.com/office/drawing/2014/main" id="{8215DD2F-8B5D-427C-890F-88C90AD37A00}"/>
              </a:ext>
            </a:extLst>
          </p:cNvPr>
          <p:cNvSpPr txBox="1"/>
          <p:nvPr/>
        </p:nvSpPr>
        <p:spPr>
          <a:xfrm>
            <a:off x="5947443" y="2422392"/>
            <a:ext cx="298332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tx2"/>
                </a:solidFill>
                <a:cs typeface="Arial"/>
              </a:rPr>
              <a:t>Gone are the days that software came on disks.  ​</a:t>
            </a:r>
            <a:endParaRPr lang="en-US">
              <a:solidFill>
                <a:schemeClr val="tx2"/>
              </a:solidFill>
              <a:cs typeface="Calibri" panose="020F0502020204030204"/>
            </a:endParaRPr>
          </a:p>
          <a:p>
            <a:pPr marL="285750" indent="-285750">
              <a:buFont typeface="Arial"/>
              <a:buChar char="•"/>
            </a:pPr>
            <a:r>
              <a:rPr lang="en-US">
                <a:solidFill>
                  <a:schemeClr val="tx2"/>
                </a:solidFill>
                <a:cs typeface="Arial"/>
              </a:rPr>
              <a:t>Most software today is accessed online, rather than downloaded to your computer, and often called an app, subscription or maybe Software as a Service (SaaS).  ​</a:t>
            </a:r>
          </a:p>
          <a:p>
            <a:pPr marL="285750" indent="-285750">
              <a:buFont typeface="Arial"/>
              <a:buChar char="•"/>
            </a:pPr>
            <a:r>
              <a:rPr lang="en-US">
                <a:solidFill>
                  <a:schemeClr val="tx2"/>
                </a:solidFill>
                <a:cs typeface="Arial"/>
              </a:rPr>
              <a:t>It is all still software and requires IT Approval.</a:t>
            </a:r>
          </a:p>
        </p:txBody>
      </p:sp>
    </p:spTree>
    <p:extLst>
      <p:ext uri="{BB962C8B-B14F-4D97-AF65-F5344CB8AC3E}">
        <p14:creationId xmlns:p14="http://schemas.microsoft.com/office/powerpoint/2010/main" val="275073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97662-F282-4690-A539-CC80120D999E}"/>
              </a:ext>
            </a:extLst>
          </p:cNvPr>
          <p:cNvSpPr>
            <a:spLocks noGrp="1"/>
          </p:cNvSpPr>
          <p:nvPr>
            <p:ph type="ctrTitle"/>
          </p:nvPr>
        </p:nvSpPr>
        <p:spPr>
          <a:xfrm>
            <a:off x="515049" y="1188637"/>
            <a:ext cx="2845929" cy="4480726"/>
          </a:xfrm>
        </p:spPr>
        <p:txBody>
          <a:bodyPr vert="horz" lIns="91440" tIns="45720" rIns="91440" bIns="45720" rtlCol="0" anchor="ctr">
            <a:normAutofit/>
          </a:bodyPr>
          <a:lstStyle/>
          <a:p>
            <a:pPr algn="r"/>
            <a:r>
              <a:rPr lang="en-US" sz="3000" kern="1200">
                <a:latin typeface="Montserrat ExtraBold"/>
                <a:cs typeface="+mj-cs"/>
              </a:rPr>
              <a:t>Prohibited Purchases</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92BFB8B-6B47-4567-851C-653C9975BC94}"/>
              </a:ext>
            </a:extLst>
          </p:cNvPr>
          <p:cNvSpPr>
            <a:spLocks noGrp="1"/>
          </p:cNvSpPr>
          <p:nvPr>
            <p:ph type="body" sz="quarter" idx="10"/>
          </p:nvPr>
        </p:nvSpPr>
        <p:spPr>
          <a:xfrm>
            <a:off x="3854196" y="1338729"/>
            <a:ext cx="4240225" cy="4180542"/>
          </a:xfrm>
        </p:spPr>
        <p:txBody>
          <a:bodyPr vert="horz" lIns="91440" tIns="45720" rIns="91440" bIns="45720" rtlCol="0" anchor="ctr">
            <a:normAutofit/>
          </a:bodyPr>
          <a:lstStyle/>
          <a:p>
            <a:pPr marL="342900" indent="-342900">
              <a:buChar char="•"/>
            </a:pPr>
            <a:r>
              <a:rPr lang="en-US" sz="2500">
                <a:latin typeface="+mn-lt"/>
              </a:rPr>
              <a:t>What do you think would be prohibited purchases?</a:t>
            </a:r>
            <a:endParaRPr lang="en-US" sz="2500"/>
          </a:p>
          <a:p>
            <a:pPr marL="342900" indent="-342900">
              <a:buChar char="•"/>
            </a:pPr>
            <a:endParaRPr lang="en-US" sz="2500">
              <a:latin typeface="+mn-lt"/>
              <a:cs typeface="Calibri" panose="020F0502020204030204"/>
            </a:endParaRPr>
          </a:p>
          <a:p>
            <a:pPr marL="342900" indent="-342900">
              <a:buChar char="•"/>
            </a:pPr>
            <a:r>
              <a:rPr lang="en-US" sz="2500">
                <a:latin typeface="+mn-lt"/>
              </a:rPr>
              <a:t>Put your answers in the chat</a:t>
            </a:r>
            <a:endParaRPr lang="en-US" sz="2500">
              <a:latin typeface="+mn-lt"/>
              <a:cs typeface="Calibri" panose="020F0502020204030204"/>
            </a:endParaRPr>
          </a:p>
        </p:txBody>
      </p:sp>
      <p:pic>
        <p:nvPicPr>
          <p:cNvPr id="4" name="Graphic 7" descr="No sign with solid fill">
            <a:extLst>
              <a:ext uri="{FF2B5EF4-FFF2-40B4-BE49-F238E27FC236}">
                <a16:creationId xmlns:a16="http://schemas.microsoft.com/office/drawing/2014/main" id="{EF255722-4BFD-4999-A332-1232044AF5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4867" y="1050791"/>
            <a:ext cx="1605963" cy="1605963"/>
          </a:xfrm>
          <a:prstGeom prst="rect">
            <a:avLst/>
          </a:prstGeom>
        </p:spPr>
      </p:pic>
    </p:spTree>
    <p:extLst>
      <p:ext uri="{BB962C8B-B14F-4D97-AF65-F5344CB8AC3E}">
        <p14:creationId xmlns:p14="http://schemas.microsoft.com/office/powerpoint/2010/main" val="3620684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0" y="365125"/>
            <a:ext cx="7886700" cy="1325563"/>
          </a:xfrm>
        </p:spPr>
        <p:txBody>
          <a:bodyPr vert="horz" lIns="91440" tIns="45720" rIns="91440" bIns="45720" rtlCol="0" anchor="ctr">
            <a:normAutofit/>
          </a:bodyPr>
          <a:lstStyle/>
          <a:p>
            <a:r>
              <a:rPr lang="en-US" sz="4300" kern="1200">
                <a:solidFill>
                  <a:schemeClr val="tx1"/>
                </a:solidFill>
                <a:latin typeface="+mj-lt"/>
                <a:ea typeface="+mj-ea"/>
                <a:cs typeface="+mj-cs"/>
              </a:rPr>
              <a:t>PROCUREMENT CODE OF ETHICS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28650" y="1929384"/>
            <a:ext cx="7886700" cy="4251960"/>
          </a:xfrm>
        </p:spPr>
        <p:txBody>
          <a:bodyPr vert="horz" lIns="91440" tIns="45720" rIns="91440" bIns="45720" rtlCol="0">
            <a:normAutofit/>
          </a:bodyPr>
          <a:lstStyle/>
          <a:p>
            <a:pPr indent="-228600">
              <a:buFont typeface="Arial" panose="020B0604020202020204" pitchFamily="34" charset="0"/>
              <a:buChar char="•"/>
            </a:pPr>
            <a:r>
              <a:rPr lang="en-US" sz="1800" b="0" dirty="0">
                <a:solidFill>
                  <a:schemeClr val="tx1"/>
                </a:solidFill>
                <a:latin typeface="+mn-lt"/>
              </a:rPr>
              <a:t>Any person employed by the State of Colorado who purchases goods and services, or is involved in the purchasing process, for the state, shall be bound by the code.</a:t>
            </a:r>
          </a:p>
          <a:p>
            <a:pPr marL="457200" indent="-228600">
              <a:buFont typeface="Arial" panose="020B0604020202020204" pitchFamily="34" charset="0"/>
              <a:buChar char="•"/>
            </a:pPr>
            <a:r>
              <a:rPr lang="en-US" sz="1800" b="0" dirty="0">
                <a:solidFill>
                  <a:schemeClr val="tx1"/>
                </a:solidFill>
                <a:latin typeface="+mn-lt"/>
              </a:rPr>
              <a:t>Avoid the intent and appearance of unethical or compromising practice in relationships, actions, and communications.</a:t>
            </a:r>
          </a:p>
          <a:p>
            <a:pPr marL="457200" indent="-228600">
              <a:buFont typeface="Arial" panose="020B0604020202020204" pitchFamily="34" charset="0"/>
              <a:buChar char="•"/>
            </a:pPr>
            <a:r>
              <a:rPr lang="en-US" sz="1800" b="0" dirty="0">
                <a:solidFill>
                  <a:schemeClr val="tx1"/>
                </a:solidFill>
                <a:latin typeface="+mn-lt"/>
              </a:rPr>
              <a:t>Refrain from any private or professional activity that would create a conflict between personal interests and the interest of the State.</a:t>
            </a:r>
          </a:p>
          <a:p>
            <a:pPr marL="457200" indent="-228600">
              <a:buFont typeface="Arial" panose="020B0604020202020204" pitchFamily="34" charset="0"/>
              <a:buChar char="•"/>
            </a:pPr>
            <a:r>
              <a:rPr lang="en-US" sz="1800" b="0" dirty="0">
                <a:solidFill>
                  <a:schemeClr val="tx1"/>
                </a:solidFill>
                <a:latin typeface="+mn-lt"/>
              </a:rPr>
              <a:t>Never solicit or accept money, loans, or prejudicial discounts and avoid the acceptance of gifts from suppliers.</a:t>
            </a:r>
          </a:p>
          <a:p>
            <a:pPr marL="457200" indent="-228600">
              <a:buFont typeface="Arial" panose="020B0604020202020204" pitchFamily="34" charset="0"/>
              <a:buChar char="•"/>
            </a:pPr>
            <a:r>
              <a:rPr lang="en-US" sz="1800" b="0" dirty="0">
                <a:solidFill>
                  <a:schemeClr val="tx1"/>
                </a:solidFill>
                <a:latin typeface="+mn-lt"/>
              </a:rPr>
              <a:t>Provide an environment where all business concerns are afforded an equal opportunity to compete for State of Colorado business.</a:t>
            </a:r>
          </a:p>
          <a:p>
            <a:pPr marL="457200" indent="-228600">
              <a:buFont typeface="Arial" panose="020B0604020202020204" pitchFamily="34" charset="0"/>
              <a:buChar char="•"/>
            </a:pPr>
            <a:endParaRPr lang="en-US" sz="1800" b="0" dirty="0">
              <a:solidFill>
                <a:schemeClr val="tx1"/>
              </a:solidFill>
              <a:latin typeface="+mn-lt"/>
            </a:endParaRPr>
          </a:p>
        </p:txBody>
      </p:sp>
    </p:spTree>
    <p:extLst>
      <p:ext uri="{BB962C8B-B14F-4D97-AF65-F5344CB8AC3E}">
        <p14:creationId xmlns:p14="http://schemas.microsoft.com/office/powerpoint/2010/main" val="355752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EECFA-7B3E-4CAF-A940-77E7C85EF8D0}"/>
              </a:ext>
            </a:extLst>
          </p:cNvPr>
          <p:cNvSpPr>
            <a:spLocks noGrp="1"/>
          </p:cNvSpPr>
          <p:nvPr>
            <p:ph type="ctrTitle"/>
          </p:nvPr>
        </p:nvSpPr>
        <p:spPr>
          <a:xfrm>
            <a:off x="580625" y="268186"/>
            <a:ext cx="5415019" cy="1651404"/>
          </a:xfrm>
        </p:spPr>
        <p:txBody>
          <a:bodyPr vert="horz" lIns="91440" tIns="45720" rIns="91440" bIns="45720" rtlCol="0" anchor="ctr">
            <a:normAutofit/>
          </a:bodyPr>
          <a:lstStyle/>
          <a:p>
            <a:r>
              <a:rPr lang="en-US" sz="3300">
                <a:latin typeface="Montserrat ExtraBold"/>
                <a:cs typeface="+mj-cs"/>
              </a:rPr>
              <a:t>Prohibited Purchases</a:t>
            </a:r>
          </a:p>
        </p:txBody>
      </p:sp>
      <p:pic>
        <p:nvPicPr>
          <p:cNvPr id="10" name="Picture 10" descr="A picture containing text, envelope, businesscard&#10;&#10;Description automatically generated">
            <a:extLst>
              <a:ext uri="{FF2B5EF4-FFF2-40B4-BE49-F238E27FC236}">
                <a16:creationId xmlns:a16="http://schemas.microsoft.com/office/drawing/2014/main" id="{0FD1A50C-B8CB-4ED5-92A6-62CD9245FF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55167" y="884"/>
            <a:ext cx="4139717" cy="3166546"/>
          </a:xfrm>
          <a:prstGeom prst="rect">
            <a:avLst/>
          </a:prstGeom>
        </p:spPr>
      </p:pic>
      <p:pic>
        <p:nvPicPr>
          <p:cNvPr id="16" name="Picture 16" descr="Free stock photo of alcohol, beer, beer bottle">
            <a:extLst>
              <a:ext uri="{FF2B5EF4-FFF2-40B4-BE49-F238E27FC236}">
                <a16:creationId xmlns:a16="http://schemas.microsoft.com/office/drawing/2014/main" id="{D621F89A-6EA8-4440-9943-B279CABB2EF8}"/>
              </a:ext>
            </a:extLst>
          </p:cNvPr>
          <p:cNvPicPr>
            <a:picLocks noChangeAspect="1"/>
          </p:cNvPicPr>
          <p:nvPr/>
        </p:nvPicPr>
        <p:blipFill>
          <a:blip r:embed="rId4"/>
          <a:stretch>
            <a:fillRect/>
          </a:stretch>
        </p:blipFill>
        <p:spPr>
          <a:xfrm>
            <a:off x="4855168" y="3152506"/>
            <a:ext cx="4139716" cy="2759105"/>
          </a:xfrm>
          <a:prstGeom prst="rect">
            <a:avLst/>
          </a:prstGeom>
        </p:spPr>
      </p:pic>
      <p:sp>
        <p:nvSpPr>
          <p:cNvPr id="9" name="TextBox 8">
            <a:extLst>
              <a:ext uri="{FF2B5EF4-FFF2-40B4-BE49-F238E27FC236}">
                <a16:creationId xmlns:a16="http://schemas.microsoft.com/office/drawing/2014/main" id="{382989DB-D733-45AB-9FE3-B9DCDFBF9390}"/>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B62FE38B-555A-4F31-AA4E-5AB2792FD8B1}"/>
              </a:ext>
            </a:extLst>
          </p:cNvPr>
          <p:cNvSpPr txBox="1"/>
          <p:nvPr/>
        </p:nvSpPr>
        <p:spPr>
          <a:xfrm>
            <a:off x="578224" y="2028585"/>
            <a:ext cx="461618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600" b="1">
                <a:solidFill>
                  <a:schemeClr val="tx2"/>
                </a:solidFill>
                <a:cs typeface="Arial"/>
              </a:rPr>
              <a:t>Gift cards</a:t>
            </a:r>
            <a:r>
              <a:rPr lang="en-US" sz="2600">
                <a:solidFill>
                  <a:schemeClr val="tx2"/>
                </a:solidFill>
                <a:cs typeface="Arial"/>
              </a:rPr>
              <a:t>​</a:t>
            </a:r>
            <a:endParaRPr lang="en-US" sz="2600">
              <a:solidFill>
                <a:schemeClr val="tx2"/>
              </a:solidFill>
              <a:cs typeface="Calibri"/>
            </a:endParaRPr>
          </a:p>
          <a:p>
            <a:pPr marL="285750" indent="-285750">
              <a:buFont typeface="Arial"/>
              <a:buChar char="•"/>
            </a:pPr>
            <a:r>
              <a:rPr lang="en-US" sz="2600" b="1">
                <a:solidFill>
                  <a:schemeClr val="tx2"/>
                </a:solidFill>
                <a:cs typeface="Arial"/>
              </a:rPr>
              <a:t>Alcohol</a:t>
            </a:r>
            <a:r>
              <a:rPr lang="en-US" sz="2600">
                <a:solidFill>
                  <a:schemeClr val="tx2"/>
                </a:solidFill>
                <a:cs typeface="Arial"/>
              </a:rPr>
              <a:t>​</a:t>
            </a:r>
          </a:p>
          <a:p>
            <a:pPr marL="285750" indent="-285750">
              <a:buFont typeface="Arial"/>
              <a:buChar char="•"/>
            </a:pPr>
            <a:r>
              <a:rPr lang="en-US" sz="2600" b="1">
                <a:solidFill>
                  <a:schemeClr val="tx2"/>
                </a:solidFill>
                <a:cs typeface="Arial"/>
              </a:rPr>
              <a:t>Items for personal benefit</a:t>
            </a:r>
            <a:r>
              <a:rPr lang="en-US" sz="2600">
                <a:solidFill>
                  <a:schemeClr val="tx2"/>
                </a:solidFill>
                <a:cs typeface="Arial"/>
              </a:rPr>
              <a:t>​</a:t>
            </a:r>
          </a:p>
          <a:p>
            <a:pPr marL="285750" indent="-285750">
              <a:buFont typeface="Arial"/>
              <a:buChar char="•"/>
            </a:pPr>
            <a:r>
              <a:rPr lang="en-US" sz="2600" b="1">
                <a:solidFill>
                  <a:schemeClr val="tx2"/>
                </a:solidFill>
                <a:cs typeface="Arial"/>
              </a:rPr>
              <a:t>Advance payments</a:t>
            </a:r>
            <a:r>
              <a:rPr lang="en-US" sz="2600">
                <a:solidFill>
                  <a:schemeClr val="tx2"/>
                </a:solidFill>
                <a:cs typeface="Arial"/>
              </a:rPr>
              <a:t>​</a:t>
            </a:r>
          </a:p>
          <a:p>
            <a:pPr marL="285750" indent="-285750">
              <a:buFont typeface="Arial"/>
              <a:buChar char="•"/>
            </a:pPr>
            <a:r>
              <a:rPr lang="en-US" sz="2600" b="1">
                <a:solidFill>
                  <a:schemeClr val="tx2"/>
                </a:solidFill>
                <a:cs typeface="Arial"/>
              </a:rPr>
              <a:t>Split Purchases</a:t>
            </a:r>
            <a:r>
              <a:rPr lang="en-US" sz="2600">
                <a:solidFill>
                  <a:schemeClr val="tx2"/>
                </a:solidFill>
                <a:cs typeface="Arial"/>
              </a:rPr>
              <a:t>​</a:t>
            </a:r>
          </a:p>
          <a:p>
            <a:pPr marL="285750" indent="-285750">
              <a:buFont typeface="Arial"/>
              <a:buChar char="•"/>
            </a:pPr>
            <a:r>
              <a:rPr lang="en-US" sz="2600" b="1">
                <a:solidFill>
                  <a:schemeClr val="tx2"/>
                </a:solidFill>
                <a:cs typeface="Arial"/>
              </a:rPr>
              <a:t>Purchases with vendor agreements</a:t>
            </a:r>
            <a:r>
              <a:rPr lang="en-US" sz="2600">
                <a:solidFill>
                  <a:schemeClr val="tx2"/>
                </a:solidFill>
                <a:cs typeface="Arial"/>
              </a:rPr>
              <a:t>​</a:t>
            </a:r>
          </a:p>
          <a:p>
            <a:pPr marL="285750" indent="-285750">
              <a:buFont typeface="Arial"/>
              <a:buChar char="•"/>
            </a:pPr>
            <a:r>
              <a:rPr lang="en-US" sz="2600" b="1">
                <a:solidFill>
                  <a:schemeClr val="tx2"/>
                </a:solidFill>
                <a:cs typeface="Arial"/>
              </a:rPr>
              <a:t>Foreign Vendors – need approval</a:t>
            </a:r>
          </a:p>
        </p:txBody>
      </p:sp>
    </p:spTree>
    <p:extLst>
      <p:ext uri="{BB962C8B-B14F-4D97-AF65-F5344CB8AC3E}">
        <p14:creationId xmlns:p14="http://schemas.microsoft.com/office/powerpoint/2010/main" val="146832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4405D9-2EC6-008F-704F-45813774C936}"/>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2" name="Title 1">
            <a:extLst>
              <a:ext uri="{FF2B5EF4-FFF2-40B4-BE49-F238E27FC236}">
                <a16:creationId xmlns:a16="http://schemas.microsoft.com/office/drawing/2014/main" id="{5F7F69E6-AB6D-4F3E-B5E5-B462BAC7636F}"/>
              </a:ext>
            </a:extLst>
          </p:cNvPr>
          <p:cNvSpPr>
            <a:spLocks noGrp="1"/>
          </p:cNvSpPr>
          <p:nvPr>
            <p:ph type="ctrTitle"/>
          </p:nvPr>
        </p:nvSpPr>
        <p:spPr>
          <a:xfrm>
            <a:off x="437714" y="164231"/>
            <a:ext cx="8675273" cy="678820"/>
          </a:xfrm>
        </p:spPr>
        <p:txBody>
          <a:bodyPr>
            <a:noAutofit/>
          </a:bodyPr>
          <a:lstStyle/>
          <a:p>
            <a:r>
              <a:rPr lang="en-US" sz="3000">
                <a:latin typeface="Montserrat ExtraBold"/>
              </a:rPr>
              <a:t>Purchasing Limits To Keep In Mind</a:t>
            </a:r>
          </a:p>
        </p:txBody>
      </p:sp>
      <p:sp>
        <p:nvSpPr>
          <p:cNvPr id="6" name="TextBox 5">
            <a:extLst>
              <a:ext uri="{FF2B5EF4-FFF2-40B4-BE49-F238E27FC236}">
                <a16:creationId xmlns:a16="http://schemas.microsoft.com/office/drawing/2014/main" id="{A0DB6A55-FF00-464E-98BC-DECB6BB05BA1}"/>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graphicFrame>
        <p:nvGraphicFramePr>
          <p:cNvPr id="13" name="Table 12">
            <a:extLst>
              <a:ext uri="{FF2B5EF4-FFF2-40B4-BE49-F238E27FC236}">
                <a16:creationId xmlns:a16="http://schemas.microsoft.com/office/drawing/2014/main" id="{4C996A46-2295-6538-8447-4E2ED2A30BEC}"/>
              </a:ext>
            </a:extLst>
          </p:cNvPr>
          <p:cNvGraphicFramePr>
            <a:graphicFrameLocks noGrp="1"/>
          </p:cNvGraphicFramePr>
          <p:nvPr>
            <p:extLst>
              <p:ext uri="{D42A27DB-BD31-4B8C-83A1-F6EECF244321}">
                <p14:modId xmlns:p14="http://schemas.microsoft.com/office/powerpoint/2010/main" val="88191466"/>
              </p:ext>
            </p:extLst>
          </p:nvPr>
        </p:nvGraphicFramePr>
        <p:xfrm>
          <a:off x="314325" y="857250"/>
          <a:ext cx="8540853" cy="5760720"/>
        </p:xfrm>
        <a:graphic>
          <a:graphicData uri="http://schemas.openxmlformats.org/drawingml/2006/table">
            <a:tbl>
              <a:tblPr firstRow="1" firstCol="1" bandRow="1">
                <a:tableStyleId>{5C22544A-7EE6-4342-B048-85BDC9FD1C3A}</a:tableStyleId>
              </a:tblPr>
              <a:tblGrid>
                <a:gridCol w="1689966">
                  <a:extLst>
                    <a:ext uri="{9D8B030D-6E8A-4147-A177-3AD203B41FA5}">
                      <a16:colId xmlns:a16="http://schemas.microsoft.com/office/drawing/2014/main" val="378838649"/>
                    </a:ext>
                  </a:extLst>
                </a:gridCol>
                <a:gridCol w="1939636">
                  <a:extLst>
                    <a:ext uri="{9D8B030D-6E8A-4147-A177-3AD203B41FA5}">
                      <a16:colId xmlns:a16="http://schemas.microsoft.com/office/drawing/2014/main" val="60138733"/>
                    </a:ext>
                  </a:extLst>
                </a:gridCol>
                <a:gridCol w="4911251">
                  <a:extLst>
                    <a:ext uri="{9D8B030D-6E8A-4147-A177-3AD203B41FA5}">
                      <a16:colId xmlns:a16="http://schemas.microsoft.com/office/drawing/2014/main" val="608249626"/>
                    </a:ext>
                  </a:extLst>
                </a:gridCol>
              </a:tblGrid>
              <a:tr h="0">
                <a:tc>
                  <a:txBody>
                    <a:bodyPr/>
                    <a:lstStyle/>
                    <a:p>
                      <a:pPr>
                        <a:spcAft>
                          <a:spcPts val="0"/>
                        </a:spcAft>
                      </a:pPr>
                      <a:r>
                        <a:rPr lang="en-US">
                          <a:effectLst/>
                        </a:rPr>
                        <a:t>Type of Limit</a:t>
                      </a:r>
                    </a:p>
                  </a:txBody>
                  <a:tcPr marL="68580" marR="68580" marT="0" marB="0">
                    <a:solidFill>
                      <a:schemeClr val="bg2">
                        <a:lumMod val="75000"/>
                      </a:schemeClr>
                    </a:solidFill>
                  </a:tcPr>
                </a:tc>
                <a:tc>
                  <a:txBody>
                    <a:bodyPr/>
                    <a:lstStyle/>
                    <a:p>
                      <a:pPr>
                        <a:spcAft>
                          <a:spcPts val="0"/>
                        </a:spcAft>
                      </a:pPr>
                      <a:r>
                        <a:rPr lang="en-US">
                          <a:effectLst/>
                        </a:rPr>
                        <a:t>Total Dollar Amount</a:t>
                      </a:r>
                    </a:p>
                  </a:txBody>
                  <a:tcPr marL="68580" marR="68580" marT="0" marB="0">
                    <a:solidFill>
                      <a:schemeClr val="bg2">
                        <a:lumMod val="75000"/>
                      </a:schemeClr>
                    </a:solidFill>
                  </a:tcPr>
                </a:tc>
                <a:tc>
                  <a:txBody>
                    <a:bodyPr/>
                    <a:lstStyle/>
                    <a:p>
                      <a:pPr>
                        <a:spcAft>
                          <a:spcPts val="0"/>
                        </a:spcAft>
                      </a:pPr>
                      <a:r>
                        <a:rPr lang="en-US">
                          <a:effectLst/>
                        </a:rPr>
                        <a:t>Process – for goods and services</a:t>
                      </a:r>
                    </a:p>
                  </a:txBody>
                  <a:tcPr marL="68580" marR="68580" marT="0" marB="0">
                    <a:solidFill>
                      <a:schemeClr val="bg2">
                        <a:lumMod val="75000"/>
                      </a:schemeClr>
                    </a:solidFill>
                  </a:tcPr>
                </a:tc>
                <a:extLst>
                  <a:ext uri="{0D108BD9-81ED-4DB2-BD59-A6C34878D82A}">
                    <a16:rowId xmlns:a16="http://schemas.microsoft.com/office/drawing/2014/main" val="269785319"/>
                  </a:ext>
                </a:extLst>
              </a:tr>
              <a:tr h="0">
                <a:tc>
                  <a:txBody>
                    <a:bodyPr/>
                    <a:lstStyle/>
                    <a:p>
                      <a:pPr>
                        <a:spcAft>
                          <a:spcPts val="0"/>
                        </a:spcAft>
                      </a:pPr>
                      <a:r>
                        <a:rPr lang="en-US">
                          <a:effectLst/>
                        </a:rPr>
                        <a:t>Discretionary Purchase</a:t>
                      </a:r>
                    </a:p>
                  </a:txBody>
                  <a:tcPr marL="68580" marR="68580" marT="0" marB="0" anchor="ctr">
                    <a:solidFill>
                      <a:schemeClr val="accent1"/>
                    </a:solidFill>
                  </a:tcPr>
                </a:tc>
                <a:tc>
                  <a:txBody>
                    <a:bodyPr/>
                    <a:lstStyle/>
                    <a:p>
                      <a:pPr>
                        <a:spcAft>
                          <a:spcPts val="0"/>
                        </a:spcAft>
                      </a:pPr>
                      <a:r>
                        <a:rPr lang="en-US" dirty="0">
                          <a:effectLst/>
                        </a:rPr>
                        <a:t>$0-$5,000</a:t>
                      </a:r>
                    </a:p>
                  </a:txBody>
                  <a:tcPr marL="68580" marR="68580" marT="0" marB="0" anchor="ctr"/>
                </a:tc>
                <a:tc>
                  <a:txBody>
                    <a:bodyPr/>
                    <a:lstStyle/>
                    <a:p>
                      <a:pPr marL="342900" lvl="0" indent="-342900">
                        <a:spcAft>
                          <a:spcPts val="0"/>
                        </a:spcAft>
                      </a:pPr>
                      <a:r>
                        <a:rPr lang="en-US" dirty="0">
                          <a:effectLst/>
                        </a:rPr>
                        <a:t>Check price agreements first (www.bidscolorado.com)</a:t>
                      </a:r>
                    </a:p>
                    <a:p>
                      <a:pPr marL="342900" lvl="0" indent="-342900">
                        <a:spcAft>
                          <a:spcPts val="0"/>
                        </a:spcAft>
                      </a:pPr>
                      <a:r>
                        <a:rPr lang="en-US" dirty="0">
                          <a:effectLst/>
                        </a:rPr>
                        <a:t>May use vendor of choice</a:t>
                      </a:r>
                    </a:p>
                    <a:p>
                      <a:pPr marL="342900" lvl="0" indent="-342900">
                        <a:spcAft>
                          <a:spcPts val="0"/>
                        </a:spcAft>
                      </a:pPr>
                      <a:r>
                        <a:rPr lang="en-US" dirty="0">
                          <a:effectLst/>
                        </a:rPr>
                        <a:t>Maintain invoices, receipts, etc.</a:t>
                      </a:r>
                    </a:p>
                    <a:p>
                      <a:pPr marL="342900" lvl="0" indent="-342900">
                        <a:spcAft>
                          <a:spcPts val="0"/>
                        </a:spcAft>
                      </a:pPr>
                      <a:r>
                        <a:rPr lang="en-US" dirty="0">
                          <a:effectLst/>
                        </a:rPr>
                        <a:t>Payment via PCard or Pay Direct </a:t>
                      </a:r>
                    </a:p>
                    <a:p>
                      <a:pPr marL="342900" lvl="0" indent="-342900">
                        <a:spcAft>
                          <a:spcPts val="0"/>
                        </a:spcAft>
                      </a:pPr>
                      <a:r>
                        <a:rPr lang="en-US" u="sng" dirty="0">
                          <a:effectLst/>
                        </a:rPr>
                        <a:t>FOR SERVICES</a:t>
                      </a:r>
                      <a:r>
                        <a:rPr lang="en-US" dirty="0">
                          <a:effectLst/>
                        </a:rPr>
                        <a:t>:  if vendor not on approved vendor list, submit a Purchase Requisition to generate a Payment Authorization for Services (PAS).</a:t>
                      </a:r>
                    </a:p>
                  </a:txBody>
                  <a:tcPr marL="68580" marR="68580" marT="0" marB="0" anchor="ctr"/>
                </a:tc>
                <a:extLst>
                  <a:ext uri="{0D108BD9-81ED-4DB2-BD59-A6C34878D82A}">
                    <a16:rowId xmlns:a16="http://schemas.microsoft.com/office/drawing/2014/main" val="568571510"/>
                  </a:ext>
                </a:extLst>
              </a:tr>
              <a:tr h="0">
                <a:tc>
                  <a:txBody>
                    <a:bodyPr/>
                    <a:lstStyle/>
                    <a:p>
                      <a:pPr>
                        <a:spcAft>
                          <a:spcPts val="0"/>
                        </a:spcAft>
                      </a:pPr>
                      <a:r>
                        <a:rPr lang="en-US">
                          <a:effectLst/>
                        </a:rPr>
                        <a:t>Purchase Order Required</a:t>
                      </a:r>
                    </a:p>
                  </a:txBody>
                  <a:tcPr marL="68580" marR="68580" marT="0" marB="0" anchor="ctr"/>
                </a:tc>
                <a:tc>
                  <a:txBody>
                    <a:bodyPr/>
                    <a:lstStyle/>
                    <a:p>
                      <a:pPr>
                        <a:spcAft>
                          <a:spcPts val="0"/>
                        </a:spcAft>
                      </a:pPr>
                      <a:r>
                        <a:rPr lang="en-US">
                          <a:effectLst/>
                        </a:rPr>
                        <a:t>$5,000 and higher</a:t>
                      </a:r>
                    </a:p>
                  </a:txBody>
                  <a:tcPr marL="68580" marR="68580" marT="0" marB="0" anchor="ctr"/>
                </a:tc>
                <a:tc>
                  <a:txBody>
                    <a:bodyPr/>
                    <a:lstStyle/>
                    <a:p>
                      <a:pPr marL="342900" lvl="0" indent="-342900">
                        <a:spcAft>
                          <a:spcPts val="0"/>
                        </a:spcAft>
                      </a:pPr>
                      <a:r>
                        <a:rPr lang="en-US">
                          <a:effectLst/>
                        </a:rPr>
                        <a:t>Check price agreements first</a:t>
                      </a:r>
                    </a:p>
                    <a:p>
                      <a:pPr marL="342900" lvl="0" indent="-342900">
                        <a:spcAft>
                          <a:spcPts val="0"/>
                        </a:spcAft>
                      </a:pPr>
                      <a:r>
                        <a:rPr lang="en-US">
                          <a:effectLst/>
                        </a:rPr>
                        <a:t>May use vendor of choice up to $50,000</a:t>
                      </a:r>
                    </a:p>
                    <a:p>
                      <a:pPr marL="342900" lvl="0" indent="-342900">
                        <a:spcAft>
                          <a:spcPts val="0"/>
                        </a:spcAft>
                      </a:pPr>
                      <a:r>
                        <a:rPr lang="en-US">
                          <a:effectLst/>
                        </a:rPr>
                        <a:t>Submit a Purchase Requisition (PR) to generate a Purchase Order</a:t>
                      </a:r>
                    </a:p>
                    <a:p>
                      <a:pPr marL="342900" lvl="0" indent="-342900">
                        <a:spcAft>
                          <a:spcPts val="0"/>
                        </a:spcAft>
                      </a:pPr>
                      <a:r>
                        <a:rPr lang="en-US">
                          <a:effectLst/>
                        </a:rPr>
                        <a:t>PO must be in place before starting work or placing an order.</a:t>
                      </a:r>
                    </a:p>
                  </a:txBody>
                  <a:tcPr marL="68580" marR="68580" marT="0" marB="0" anchor="ctr"/>
                </a:tc>
                <a:extLst>
                  <a:ext uri="{0D108BD9-81ED-4DB2-BD59-A6C34878D82A}">
                    <a16:rowId xmlns:a16="http://schemas.microsoft.com/office/drawing/2014/main" val="3005497101"/>
                  </a:ext>
                </a:extLst>
              </a:tr>
              <a:tr h="0">
                <a:tc>
                  <a:txBody>
                    <a:bodyPr/>
                    <a:lstStyle/>
                    <a:p>
                      <a:pPr>
                        <a:spcAft>
                          <a:spcPts val="0"/>
                        </a:spcAft>
                      </a:pPr>
                      <a:r>
                        <a:rPr lang="en-US">
                          <a:effectLst/>
                        </a:rPr>
                        <a:t>Solicitation Required</a:t>
                      </a:r>
                    </a:p>
                  </a:txBody>
                  <a:tcPr marL="68580" marR="68580" marT="0" marB="0" anchor="ctr"/>
                </a:tc>
                <a:tc>
                  <a:txBody>
                    <a:bodyPr/>
                    <a:lstStyle/>
                    <a:p>
                      <a:pPr>
                        <a:spcAft>
                          <a:spcPts val="0"/>
                        </a:spcAft>
                      </a:pPr>
                      <a:r>
                        <a:rPr lang="en-US">
                          <a:effectLst/>
                        </a:rPr>
                        <a:t>$50,000 and higher</a:t>
                      </a:r>
                    </a:p>
                  </a:txBody>
                  <a:tcPr marL="68580" marR="68580" marT="0" marB="0" anchor="ctr"/>
                </a:tc>
                <a:tc>
                  <a:txBody>
                    <a:bodyPr/>
                    <a:lstStyle/>
                    <a:p>
                      <a:pPr marL="342900" lvl="0" indent="-342900">
                        <a:spcAft>
                          <a:spcPts val="0"/>
                        </a:spcAft>
                      </a:pPr>
                      <a:r>
                        <a:rPr lang="en-US" dirty="0">
                          <a:effectLst/>
                        </a:rPr>
                        <a:t>Contact Purchasing to determine the best type of solicitation for the need.</a:t>
                      </a:r>
                    </a:p>
                    <a:p>
                      <a:pPr marL="342900" lvl="0" indent="-342900">
                        <a:spcAft>
                          <a:spcPts val="0"/>
                        </a:spcAft>
                      </a:pPr>
                      <a:r>
                        <a:rPr lang="en-US" dirty="0">
                          <a:effectLst/>
                        </a:rPr>
                        <a:t>After award, determine if a contract is needed.</a:t>
                      </a:r>
                    </a:p>
                    <a:p>
                      <a:pPr marL="342900" lvl="0" indent="-342900">
                        <a:spcAft>
                          <a:spcPts val="0"/>
                        </a:spcAft>
                      </a:pPr>
                      <a:r>
                        <a:rPr lang="en-US" dirty="0">
                          <a:effectLst/>
                        </a:rPr>
                        <a:t>Submit a Purchase Requisition (PR) to generate a Purchase Order</a:t>
                      </a:r>
                    </a:p>
                  </a:txBody>
                  <a:tcPr marL="68580" marR="68580" marT="0" marB="0" anchor="ctr"/>
                </a:tc>
                <a:extLst>
                  <a:ext uri="{0D108BD9-81ED-4DB2-BD59-A6C34878D82A}">
                    <a16:rowId xmlns:a16="http://schemas.microsoft.com/office/drawing/2014/main" val="1240022416"/>
                  </a:ext>
                </a:extLst>
              </a:tr>
            </a:tbl>
          </a:graphicData>
        </a:graphic>
      </p:graphicFrame>
    </p:spTree>
    <p:extLst>
      <p:ext uri="{BB962C8B-B14F-4D97-AF65-F5344CB8AC3E}">
        <p14:creationId xmlns:p14="http://schemas.microsoft.com/office/powerpoint/2010/main" val="196702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B887-CE1D-0206-3DD5-276C22D1F52B}"/>
              </a:ext>
            </a:extLst>
          </p:cNvPr>
          <p:cNvSpPr>
            <a:spLocks noGrp="1"/>
          </p:cNvSpPr>
          <p:nvPr>
            <p:ph type="ctrTitle"/>
          </p:nvPr>
        </p:nvSpPr>
        <p:spPr/>
        <p:txBody>
          <a:bodyPr>
            <a:normAutofit/>
          </a:bodyPr>
          <a:lstStyle/>
          <a:p>
            <a:r>
              <a:rPr lang="en-US" sz="3200" dirty="0"/>
              <a:t>Price Agreements</a:t>
            </a:r>
          </a:p>
        </p:txBody>
      </p:sp>
      <p:sp>
        <p:nvSpPr>
          <p:cNvPr id="3" name="Text Placeholder 2">
            <a:extLst>
              <a:ext uri="{FF2B5EF4-FFF2-40B4-BE49-F238E27FC236}">
                <a16:creationId xmlns:a16="http://schemas.microsoft.com/office/drawing/2014/main" id="{315A19F8-59B8-55E7-6F76-0484A9FD833D}"/>
              </a:ext>
            </a:extLst>
          </p:cNvPr>
          <p:cNvSpPr>
            <a:spLocks noGrp="1"/>
          </p:cNvSpPr>
          <p:nvPr>
            <p:ph type="body" sz="quarter" idx="10"/>
          </p:nvPr>
        </p:nvSpPr>
        <p:spPr>
          <a:xfrm>
            <a:off x="628649" y="1431636"/>
            <a:ext cx="7979641" cy="4645891"/>
          </a:xfrm>
        </p:spPr>
        <p:txBody>
          <a:bodyPr/>
          <a:lstStyle/>
          <a:p>
            <a:r>
              <a:rPr lang="en-US" dirty="0"/>
              <a:t>Price agreements are contracts that the State has put in place for categories of goods and services used frequently by state agencies. </a:t>
            </a:r>
          </a:p>
          <a:p>
            <a:endParaRPr lang="en-US" dirty="0"/>
          </a:p>
          <a:p>
            <a:r>
              <a:rPr lang="en-US" dirty="0"/>
              <a:t>Examples:</a:t>
            </a:r>
          </a:p>
          <a:p>
            <a:pPr marL="573088" indent="-342900">
              <a:buFont typeface="Arial" panose="020B0604020202020204" pitchFamily="34" charset="0"/>
              <a:buChar char="•"/>
            </a:pPr>
            <a:r>
              <a:rPr lang="en-US" dirty="0"/>
              <a:t>Office Supplies:  Staples and Office Depot</a:t>
            </a:r>
          </a:p>
          <a:p>
            <a:pPr marL="573088" indent="-342900">
              <a:buFont typeface="Arial" panose="020B0604020202020204" pitchFamily="34" charset="0"/>
              <a:buChar char="•"/>
            </a:pPr>
            <a:r>
              <a:rPr lang="en-US" dirty="0"/>
              <a:t>Toner:  Beyond Technology</a:t>
            </a:r>
          </a:p>
          <a:p>
            <a:pPr marL="573088" indent="-342900">
              <a:buFont typeface="Arial" panose="020B0604020202020204" pitchFamily="34" charset="0"/>
              <a:buChar char="•"/>
            </a:pPr>
            <a:r>
              <a:rPr lang="en-US" dirty="0"/>
              <a:t>Computer Software and Hardware</a:t>
            </a:r>
          </a:p>
          <a:p>
            <a:pPr marL="573088" indent="-342900">
              <a:buFont typeface="Arial" panose="020B0604020202020204" pitchFamily="34" charset="0"/>
              <a:buChar char="•"/>
            </a:pPr>
            <a:r>
              <a:rPr lang="en-US" dirty="0"/>
              <a:t>Translation and Transcription Services</a:t>
            </a:r>
          </a:p>
          <a:p>
            <a:pPr marL="573088" indent="-342900">
              <a:buFont typeface="Arial" panose="020B0604020202020204" pitchFamily="34" charset="0"/>
              <a:buChar char="•"/>
            </a:pPr>
            <a:r>
              <a:rPr lang="en-US" dirty="0"/>
              <a:t>Marketing and Advertising Services</a:t>
            </a:r>
          </a:p>
          <a:p>
            <a:pPr marL="230188"/>
            <a:endParaRPr lang="en-US" dirty="0"/>
          </a:p>
          <a:p>
            <a:r>
              <a:rPr lang="en-US" dirty="0"/>
              <a:t>A full list can be found at www.bidscolorado.com</a:t>
            </a:r>
          </a:p>
          <a:p>
            <a:pPr marL="230188"/>
            <a:endParaRPr lang="en-US" dirty="0"/>
          </a:p>
        </p:txBody>
      </p:sp>
    </p:spTree>
    <p:extLst>
      <p:ext uri="{BB962C8B-B14F-4D97-AF65-F5344CB8AC3E}">
        <p14:creationId xmlns:p14="http://schemas.microsoft.com/office/powerpoint/2010/main" val="1359195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BCC4D-E8A1-4DAE-95BD-13F87718E68E}"/>
              </a:ext>
            </a:extLst>
          </p:cNvPr>
          <p:cNvSpPr>
            <a:spLocks noGrp="1"/>
          </p:cNvSpPr>
          <p:nvPr>
            <p:ph type="ctrTitle"/>
          </p:nvPr>
        </p:nvSpPr>
        <p:spPr>
          <a:xfrm>
            <a:off x="630936" y="256032"/>
            <a:ext cx="7879842" cy="1014984"/>
          </a:xfrm>
        </p:spPr>
        <p:txBody>
          <a:bodyPr vert="horz" lIns="91440" tIns="45720" rIns="91440" bIns="45720" rtlCol="0" anchor="b">
            <a:normAutofit/>
          </a:bodyPr>
          <a:lstStyle/>
          <a:p>
            <a:r>
              <a:rPr lang="en-US" sz="4400" kern="1200">
                <a:solidFill>
                  <a:schemeClr val="tx1"/>
                </a:solidFill>
                <a:latin typeface="+mj-lt"/>
                <a:ea typeface="+mj-ea"/>
                <a:cs typeface="+mj-cs"/>
              </a:rPr>
              <a:t>Goods VS Services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761F04D8-697C-B9E3-78A4-2584755C9653}"/>
              </a:ext>
            </a:extLst>
          </p:cNvPr>
          <p:cNvGraphicFramePr/>
          <p:nvPr>
            <p:extLst>
              <p:ext uri="{D42A27DB-BD31-4B8C-83A1-F6EECF244321}">
                <p14:modId xmlns:p14="http://schemas.microsoft.com/office/powerpoint/2010/main" val="4099442809"/>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478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F8A0-6031-B1FE-6833-A469030A04C2}"/>
              </a:ext>
            </a:extLst>
          </p:cNvPr>
          <p:cNvSpPr>
            <a:spLocks noGrp="1"/>
          </p:cNvSpPr>
          <p:nvPr>
            <p:ph type="ctrTitle"/>
          </p:nvPr>
        </p:nvSpPr>
        <p:spPr/>
        <p:txBody>
          <a:bodyPr>
            <a:normAutofit fontScale="90000"/>
          </a:bodyPr>
          <a:lstStyle/>
          <a:p>
            <a:r>
              <a:rPr lang="en-US" dirty="0"/>
              <a:t>Independent Contractor vs Employee</a:t>
            </a:r>
          </a:p>
        </p:txBody>
      </p:sp>
      <p:sp>
        <p:nvSpPr>
          <p:cNvPr id="3" name="Text Placeholder 2">
            <a:extLst>
              <a:ext uri="{FF2B5EF4-FFF2-40B4-BE49-F238E27FC236}">
                <a16:creationId xmlns:a16="http://schemas.microsoft.com/office/drawing/2014/main" id="{6FB90CFB-9C76-86A9-6745-0DFBA6E6A7AD}"/>
              </a:ext>
            </a:extLst>
          </p:cNvPr>
          <p:cNvSpPr>
            <a:spLocks noGrp="1"/>
          </p:cNvSpPr>
          <p:nvPr>
            <p:ph type="body" sz="quarter" idx="10"/>
          </p:nvPr>
        </p:nvSpPr>
        <p:spPr/>
        <p:txBody>
          <a:bodyPr/>
          <a:lstStyle/>
          <a:p>
            <a:pPr marL="342900" indent="-342900">
              <a:buFont typeface="Arial" panose="020B0604020202020204" pitchFamily="34" charset="0"/>
              <a:buChar char="•"/>
            </a:pPr>
            <a:r>
              <a:rPr lang="en-US" b="0" dirty="0"/>
              <a:t>Be very careful when hiring and paying individuals.</a:t>
            </a:r>
          </a:p>
          <a:p>
            <a:pPr marL="342900" indent="-342900">
              <a:buFont typeface="Arial" panose="020B0604020202020204" pitchFamily="34" charset="0"/>
              <a:buChar char="•"/>
            </a:pPr>
            <a:r>
              <a:rPr lang="en-US" b="0" dirty="0"/>
              <a:t>CCCS employees must be paid through the payroll system, not through the purchasing process.</a:t>
            </a:r>
          </a:p>
          <a:p>
            <a:pPr marL="342900" indent="-342900">
              <a:buFont typeface="Arial" panose="020B0604020202020204" pitchFamily="34" charset="0"/>
              <a:buChar char="•"/>
            </a:pPr>
            <a:r>
              <a:rPr lang="en-US" b="0" dirty="0"/>
              <a:t>Former CCCS employees and other state agency employees may have PERA considerations</a:t>
            </a:r>
          </a:p>
          <a:p>
            <a:pPr marL="342900" indent="-342900">
              <a:buFont typeface="Arial" panose="020B0604020202020204" pitchFamily="34" charset="0"/>
              <a:buChar char="•"/>
            </a:pPr>
            <a:r>
              <a:rPr lang="en-US" b="0" dirty="0"/>
              <a:t>Always contact Purchasing and/or HR before hiring a self-employed individual.</a:t>
            </a:r>
          </a:p>
        </p:txBody>
      </p:sp>
    </p:spTree>
    <p:extLst>
      <p:ext uri="{BB962C8B-B14F-4D97-AF65-F5344CB8AC3E}">
        <p14:creationId xmlns:p14="http://schemas.microsoft.com/office/powerpoint/2010/main" val="2911187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39AE-97AC-4B2B-85DC-C87F1EB781DF}"/>
              </a:ext>
            </a:extLst>
          </p:cNvPr>
          <p:cNvSpPr>
            <a:spLocks noGrp="1"/>
          </p:cNvSpPr>
          <p:nvPr>
            <p:ph type="ctrTitle"/>
          </p:nvPr>
        </p:nvSpPr>
        <p:spPr/>
        <p:txBody>
          <a:bodyPr>
            <a:normAutofit/>
          </a:bodyPr>
          <a:lstStyle/>
          <a:p>
            <a:r>
              <a:rPr lang="en-US" sz="3300" dirty="0"/>
              <a:t>Purchase Orders</a:t>
            </a:r>
          </a:p>
        </p:txBody>
      </p:sp>
      <p:sp>
        <p:nvSpPr>
          <p:cNvPr id="4" name="TextBox 3">
            <a:extLst>
              <a:ext uri="{FF2B5EF4-FFF2-40B4-BE49-F238E27FC236}">
                <a16:creationId xmlns:a16="http://schemas.microsoft.com/office/drawing/2014/main" id="{DE32CF24-D3E5-4935-BCBA-A0FD9F2106D5}"/>
              </a:ext>
            </a:extLst>
          </p:cNvPr>
          <p:cNvSpPr txBox="1"/>
          <p:nvPr/>
        </p:nvSpPr>
        <p:spPr>
          <a:xfrm>
            <a:off x="2086215" y="1500308"/>
            <a:ext cx="646035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143958"/>
                </a:solidFill>
                <a:cs typeface="Arial"/>
              </a:rPr>
              <a:t>Required for all purchases over $5,000.  </a:t>
            </a:r>
            <a:r>
              <a:rPr lang="en-US" sz="2400" dirty="0">
                <a:cs typeface="Arial"/>
              </a:rPr>
              <a:t>​</a:t>
            </a:r>
            <a:endParaRPr lang="en-US" dirty="0">
              <a:cs typeface="Calibri" panose="020F0502020204030204"/>
            </a:endParaRPr>
          </a:p>
          <a:p>
            <a:pPr marL="342900" indent="-342900">
              <a:buFont typeface="Arial"/>
              <a:buChar char="•"/>
            </a:pPr>
            <a:r>
              <a:rPr lang="en-US" sz="2400" b="1" dirty="0">
                <a:solidFill>
                  <a:srgbClr val="143958"/>
                </a:solidFill>
                <a:cs typeface="Arial"/>
              </a:rPr>
              <a:t>Purchase Order must be in place </a:t>
            </a:r>
            <a:r>
              <a:rPr lang="en-US" sz="2400" b="1" i="1" u="sng" dirty="0">
                <a:solidFill>
                  <a:srgbClr val="143958"/>
                </a:solidFill>
                <a:cs typeface="Arial"/>
              </a:rPr>
              <a:t>before</a:t>
            </a:r>
            <a:r>
              <a:rPr lang="en-US" sz="2400" b="1" dirty="0">
                <a:solidFill>
                  <a:srgbClr val="143958"/>
                </a:solidFill>
                <a:cs typeface="Arial"/>
              </a:rPr>
              <a:t> the funds are committed (starting work or placing order).</a:t>
            </a:r>
            <a:r>
              <a:rPr lang="en-US" sz="2400" b="1" dirty="0">
                <a:cs typeface="Arial"/>
              </a:rPr>
              <a:t>​</a:t>
            </a:r>
          </a:p>
          <a:p>
            <a:pPr marL="342900" indent="-342900">
              <a:buFont typeface="Arial"/>
              <a:buChar char="•"/>
            </a:pPr>
            <a:r>
              <a:rPr lang="en-US" sz="2400" dirty="0">
                <a:solidFill>
                  <a:srgbClr val="143958"/>
                </a:solidFill>
                <a:cs typeface="Arial"/>
              </a:rPr>
              <a:t>Submit a Purchase Requisition (PR) to Purchasing completing all fields. </a:t>
            </a:r>
            <a:r>
              <a:rPr lang="en-US" sz="2400" dirty="0">
                <a:cs typeface="Arial"/>
              </a:rPr>
              <a:t>​</a:t>
            </a:r>
          </a:p>
          <a:p>
            <a:pPr marL="342900" indent="-342900">
              <a:buFont typeface="Arial"/>
              <a:buChar char="•"/>
            </a:pPr>
            <a:r>
              <a:rPr lang="en-US" sz="2400" dirty="0">
                <a:solidFill>
                  <a:srgbClr val="143958"/>
                </a:solidFill>
                <a:cs typeface="Arial"/>
              </a:rPr>
              <a:t>Plan for a minimum of 2 weeks for processing</a:t>
            </a:r>
          </a:p>
          <a:p>
            <a:endParaRPr lang="en-US" sz="2400" dirty="0">
              <a:solidFill>
                <a:srgbClr val="000000"/>
              </a:solidFill>
              <a:cs typeface="Arial"/>
            </a:endParaRPr>
          </a:p>
          <a:p>
            <a:r>
              <a:rPr lang="en-US" sz="2400" b="1" dirty="0">
                <a:solidFill>
                  <a:srgbClr val="143958"/>
                </a:solidFill>
                <a:cs typeface="Arial"/>
              </a:rPr>
              <a:t>Remember:  you are the manager of your PO. It is up to you to keep tabs on payments as well as vendor performance. </a:t>
            </a:r>
          </a:p>
        </p:txBody>
      </p:sp>
      <p:pic>
        <p:nvPicPr>
          <p:cNvPr id="5" name="Graphic 5" descr="Document with solid fill">
            <a:extLst>
              <a:ext uri="{FF2B5EF4-FFF2-40B4-BE49-F238E27FC236}">
                <a16:creationId xmlns:a16="http://schemas.microsoft.com/office/drawing/2014/main" id="{B91DEB22-182A-46CC-885C-BBB1C3BC26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339" y="2587599"/>
            <a:ext cx="1894113" cy="1894113"/>
          </a:xfrm>
          <a:prstGeom prst="rect">
            <a:avLst/>
          </a:prstGeom>
        </p:spPr>
      </p:pic>
    </p:spTree>
    <p:extLst>
      <p:ext uri="{BB962C8B-B14F-4D97-AF65-F5344CB8AC3E}">
        <p14:creationId xmlns:p14="http://schemas.microsoft.com/office/powerpoint/2010/main" val="134834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CDDD4-F25D-41CD-931A-16169FFD4EE5}"/>
              </a:ext>
            </a:extLst>
          </p:cNvPr>
          <p:cNvSpPr>
            <a:spLocks noGrp="1"/>
          </p:cNvSpPr>
          <p:nvPr>
            <p:ph type="ctrTitle"/>
          </p:nvPr>
        </p:nvSpPr>
        <p:spPr>
          <a:xfrm>
            <a:off x="533114" y="1156083"/>
            <a:ext cx="2725097" cy="1781175"/>
          </a:xfrm>
        </p:spPr>
        <p:txBody>
          <a:bodyPr vert="horz" lIns="91440" tIns="45720" rIns="91440" bIns="45720" rtlCol="0" anchor="ctr">
            <a:normAutofit/>
          </a:bodyPr>
          <a:lstStyle/>
          <a:p>
            <a:r>
              <a:rPr lang="en-US" sz="2500" dirty="0">
                <a:solidFill>
                  <a:srgbClr val="FFFFFF"/>
                </a:solidFill>
                <a:latin typeface="Montserrat ExtraBold"/>
                <a:cs typeface="+mj-cs"/>
              </a:rPr>
              <a:t>Purchase Requisition (PR)</a:t>
            </a:r>
            <a:endParaRPr lang="en-US" sz="2500" dirty="0">
              <a:latin typeface="Montserrat ExtraBold"/>
              <a:cs typeface="+mj-cs"/>
            </a:endParaRPr>
          </a:p>
        </p:txBody>
      </p:sp>
      <p:sp>
        <p:nvSpPr>
          <p:cNvPr id="4" name="TextBox 3">
            <a:extLst>
              <a:ext uri="{FF2B5EF4-FFF2-40B4-BE49-F238E27FC236}">
                <a16:creationId xmlns:a16="http://schemas.microsoft.com/office/drawing/2014/main" id="{B862C49D-9CF9-477F-ADB9-33ED0A0E6750}"/>
              </a:ext>
            </a:extLst>
          </p:cNvPr>
          <p:cNvSpPr txBox="1"/>
          <p:nvPr/>
        </p:nvSpPr>
        <p:spPr>
          <a:xfrm>
            <a:off x="443753" y="3169469"/>
            <a:ext cx="319933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tx2"/>
                </a:solidFill>
                <a:cs typeface="Arial"/>
              </a:rPr>
              <a:t>Required for Services of any amount</a:t>
            </a:r>
            <a:r>
              <a:rPr lang="en-US" dirty="0">
                <a:solidFill>
                  <a:schemeClr val="tx2"/>
                </a:solidFill>
                <a:cs typeface="Arial"/>
              </a:rPr>
              <a:t>​</a:t>
            </a:r>
            <a:endParaRPr lang="en-US" dirty="0">
              <a:solidFill>
                <a:schemeClr val="tx2"/>
              </a:solidFill>
              <a:cs typeface="Calibri" panose="020F0502020204030204"/>
            </a:endParaRPr>
          </a:p>
          <a:p>
            <a:pPr marL="285750" indent="-285750">
              <a:buFont typeface="Arial"/>
              <a:buChar char="•"/>
            </a:pPr>
            <a:r>
              <a:rPr lang="en-US" b="1" dirty="0">
                <a:solidFill>
                  <a:schemeClr val="tx2"/>
                </a:solidFill>
                <a:cs typeface="Arial"/>
              </a:rPr>
              <a:t>Attach back up documents including:</a:t>
            </a:r>
            <a:r>
              <a:rPr lang="en-US" dirty="0">
                <a:solidFill>
                  <a:schemeClr val="tx2"/>
                </a:solidFill>
                <a:cs typeface="Arial"/>
              </a:rPr>
              <a:t>​</a:t>
            </a:r>
          </a:p>
          <a:p>
            <a:pPr marL="742950" lvl="1" indent="-285750">
              <a:buFont typeface="Arial"/>
              <a:buChar char="•"/>
            </a:pPr>
            <a:r>
              <a:rPr lang="en-US" dirty="0">
                <a:solidFill>
                  <a:schemeClr val="tx2"/>
                </a:solidFill>
                <a:cs typeface="Arial"/>
              </a:rPr>
              <a:t>Quote or SOW​</a:t>
            </a:r>
          </a:p>
          <a:p>
            <a:pPr marL="742950" lvl="1" indent="-285750">
              <a:buFont typeface="Arial"/>
              <a:buChar char="•"/>
            </a:pPr>
            <a:r>
              <a:rPr lang="en-US" dirty="0">
                <a:solidFill>
                  <a:schemeClr val="tx2"/>
                </a:solidFill>
                <a:cs typeface="Arial"/>
              </a:rPr>
              <a:t>ARF​, if applicable</a:t>
            </a:r>
          </a:p>
          <a:p>
            <a:pPr marL="742950" lvl="1" indent="-285750">
              <a:buFont typeface="Arial"/>
              <a:buChar char="•"/>
            </a:pPr>
            <a:r>
              <a:rPr lang="en-US" dirty="0">
                <a:solidFill>
                  <a:schemeClr val="tx2"/>
                </a:solidFill>
                <a:cs typeface="Arial"/>
              </a:rPr>
              <a:t>W-9, if new vendor​</a:t>
            </a:r>
          </a:p>
          <a:p>
            <a:pPr marL="742950" lvl="1" indent="-285750">
              <a:buFont typeface="Arial"/>
              <a:buChar char="•"/>
            </a:pPr>
            <a:r>
              <a:rPr lang="en-US" dirty="0">
                <a:solidFill>
                  <a:schemeClr val="tx2"/>
                </a:solidFill>
                <a:cs typeface="Arial"/>
              </a:rPr>
              <a:t>Attached invoices will not be sent to AP</a:t>
            </a:r>
          </a:p>
          <a:p>
            <a:pPr marL="285750" indent="-285750">
              <a:buFont typeface="Arial"/>
              <a:buChar char="•"/>
            </a:pPr>
            <a:r>
              <a:rPr lang="en-US" b="1" dirty="0">
                <a:solidFill>
                  <a:schemeClr val="tx2"/>
                </a:solidFill>
                <a:cs typeface="Arial"/>
              </a:rPr>
              <a:t>Allow 2 weeks to process</a:t>
            </a:r>
          </a:p>
          <a:p>
            <a:pPr marL="738188" indent="-276225">
              <a:buFont typeface="Arial" panose="020B0604020202020204" pitchFamily="34" charset="0"/>
              <a:buChar char="•"/>
            </a:pPr>
            <a:endParaRPr lang="en-US" dirty="0">
              <a:solidFill>
                <a:schemeClr val="tx2"/>
              </a:solidFill>
              <a:cs typeface="Arial"/>
            </a:endParaRPr>
          </a:p>
        </p:txBody>
      </p:sp>
      <p:pic>
        <p:nvPicPr>
          <p:cNvPr id="21" name="Picture 20">
            <a:extLst>
              <a:ext uri="{FF2B5EF4-FFF2-40B4-BE49-F238E27FC236}">
                <a16:creationId xmlns:a16="http://schemas.microsoft.com/office/drawing/2014/main" id="{855AC8CD-B492-7152-4E90-5348C7A6498E}"/>
              </a:ext>
            </a:extLst>
          </p:cNvPr>
          <p:cNvPicPr>
            <a:picLocks noChangeAspect="1"/>
          </p:cNvPicPr>
          <p:nvPr/>
        </p:nvPicPr>
        <p:blipFill>
          <a:blip r:embed="rId2"/>
          <a:stretch>
            <a:fillRect/>
          </a:stretch>
        </p:blipFill>
        <p:spPr>
          <a:xfrm>
            <a:off x="3643083" y="328053"/>
            <a:ext cx="5298056" cy="6529947"/>
          </a:xfrm>
          <a:prstGeom prst="rect">
            <a:avLst/>
          </a:prstGeom>
        </p:spPr>
      </p:pic>
      <p:sp>
        <p:nvSpPr>
          <p:cNvPr id="15" name="Oval 14">
            <a:extLst>
              <a:ext uri="{FF2B5EF4-FFF2-40B4-BE49-F238E27FC236}">
                <a16:creationId xmlns:a16="http://schemas.microsoft.com/office/drawing/2014/main" id="{95456DA5-1191-493E-88E4-3C551E575C31}"/>
              </a:ext>
            </a:extLst>
          </p:cNvPr>
          <p:cNvSpPr/>
          <p:nvPr/>
        </p:nvSpPr>
        <p:spPr>
          <a:xfrm>
            <a:off x="3643083" y="3507441"/>
            <a:ext cx="4962070" cy="47171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10" name="Oval 9">
            <a:extLst>
              <a:ext uri="{FF2B5EF4-FFF2-40B4-BE49-F238E27FC236}">
                <a16:creationId xmlns:a16="http://schemas.microsoft.com/office/drawing/2014/main" id="{6DD7E8BD-4143-4F42-A6E3-EA1C05A2A491}"/>
              </a:ext>
            </a:extLst>
          </p:cNvPr>
          <p:cNvSpPr/>
          <p:nvPr/>
        </p:nvSpPr>
        <p:spPr>
          <a:xfrm>
            <a:off x="3560281" y="2736157"/>
            <a:ext cx="2004785" cy="7075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11" name="Oval 10">
            <a:extLst>
              <a:ext uri="{FF2B5EF4-FFF2-40B4-BE49-F238E27FC236}">
                <a16:creationId xmlns:a16="http://schemas.microsoft.com/office/drawing/2014/main" id="{A8251451-078D-4D0D-B843-B8F09E4041DD}"/>
              </a:ext>
            </a:extLst>
          </p:cNvPr>
          <p:cNvSpPr/>
          <p:nvPr/>
        </p:nvSpPr>
        <p:spPr>
          <a:xfrm>
            <a:off x="6328225" y="1721457"/>
            <a:ext cx="698501" cy="4172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3" name="Oval 2">
            <a:extLst>
              <a:ext uri="{FF2B5EF4-FFF2-40B4-BE49-F238E27FC236}">
                <a16:creationId xmlns:a16="http://schemas.microsoft.com/office/drawing/2014/main" id="{57C2B885-CFC7-4CA2-AC72-B49B2A8C40AB}"/>
              </a:ext>
            </a:extLst>
          </p:cNvPr>
          <p:cNvSpPr/>
          <p:nvPr/>
        </p:nvSpPr>
        <p:spPr>
          <a:xfrm>
            <a:off x="3654500" y="1651275"/>
            <a:ext cx="825500" cy="7075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pic>
        <p:nvPicPr>
          <p:cNvPr id="5" name="Picture 15" descr="Graphical user interface, text&#10;&#10;Description automatically generated">
            <a:extLst>
              <a:ext uri="{FF2B5EF4-FFF2-40B4-BE49-F238E27FC236}">
                <a16:creationId xmlns:a16="http://schemas.microsoft.com/office/drawing/2014/main" id="{4ABBBF7B-3E3A-4233-9924-D594AC09EF46}"/>
              </a:ext>
            </a:extLst>
          </p:cNvPr>
          <p:cNvPicPr>
            <a:picLocks noChangeAspect="1"/>
          </p:cNvPicPr>
          <p:nvPr/>
        </p:nvPicPr>
        <p:blipFill>
          <a:blip r:embed="rId3"/>
          <a:stretch>
            <a:fillRect/>
          </a:stretch>
        </p:blipFill>
        <p:spPr>
          <a:xfrm>
            <a:off x="4764312" y="4214440"/>
            <a:ext cx="3287485" cy="549329"/>
          </a:xfrm>
          <a:prstGeom prst="rect">
            <a:avLst/>
          </a:prstGeom>
        </p:spPr>
      </p:pic>
      <p:sp>
        <p:nvSpPr>
          <p:cNvPr id="14" name="Oval 13">
            <a:extLst>
              <a:ext uri="{FF2B5EF4-FFF2-40B4-BE49-F238E27FC236}">
                <a16:creationId xmlns:a16="http://schemas.microsoft.com/office/drawing/2014/main" id="{098B0ED3-5559-4DEA-B07C-EDC8E82717F7}"/>
              </a:ext>
            </a:extLst>
          </p:cNvPr>
          <p:cNvSpPr/>
          <p:nvPr/>
        </p:nvSpPr>
        <p:spPr>
          <a:xfrm>
            <a:off x="6379027" y="846056"/>
            <a:ext cx="2031999" cy="55335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16" name="Oval 15">
            <a:extLst>
              <a:ext uri="{FF2B5EF4-FFF2-40B4-BE49-F238E27FC236}">
                <a16:creationId xmlns:a16="http://schemas.microsoft.com/office/drawing/2014/main" id="{0AA207E2-73AF-46FB-9E2B-0465607BDFFD}"/>
              </a:ext>
            </a:extLst>
          </p:cNvPr>
          <p:cNvSpPr/>
          <p:nvPr/>
        </p:nvSpPr>
        <p:spPr>
          <a:xfrm>
            <a:off x="3643083" y="6019800"/>
            <a:ext cx="2412998" cy="40821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13" name="Oval 12">
            <a:extLst>
              <a:ext uri="{FF2B5EF4-FFF2-40B4-BE49-F238E27FC236}">
                <a16:creationId xmlns:a16="http://schemas.microsoft.com/office/drawing/2014/main" id="{AC8D4A32-6F67-468B-88EC-59A73BB52430}"/>
              </a:ext>
            </a:extLst>
          </p:cNvPr>
          <p:cNvSpPr/>
          <p:nvPr/>
        </p:nvSpPr>
        <p:spPr>
          <a:xfrm>
            <a:off x="6364514" y="2218871"/>
            <a:ext cx="607786" cy="45357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
        <p:nvSpPr>
          <p:cNvPr id="22" name="Oval 21">
            <a:extLst>
              <a:ext uri="{FF2B5EF4-FFF2-40B4-BE49-F238E27FC236}">
                <a16:creationId xmlns:a16="http://schemas.microsoft.com/office/drawing/2014/main" id="{BC405D06-B4B1-180D-9761-05D4D6ABBD7B}"/>
              </a:ext>
            </a:extLst>
          </p:cNvPr>
          <p:cNvSpPr/>
          <p:nvPr/>
        </p:nvSpPr>
        <p:spPr>
          <a:xfrm>
            <a:off x="3708875" y="2422559"/>
            <a:ext cx="607786" cy="2498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a:t>
            </a:r>
            <a:endParaRPr lang="en-US"/>
          </a:p>
        </p:txBody>
      </p:sp>
    </p:spTree>
    <p:extLst>
      <p:ext uri="{BB962C8B-B14F-4D97-AF65-F5344CB8AC3E}">
        <p14:creationId xmlns:p14="http://schemas.microsoft.com/office/powerpoint/2010/main" val="3995669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AC7C-F13E-96C7-F57D-D38693A32003}"/>
              </a:ext>
            </a:extLst>
          </p:cNvPr>
          <p:cNvSpPr>
            <a:spLocks noGrp="1"/>
          </p:cNvSpPr>
          <p:nvPr>
            <p:ph type="ctrTitle"/>
          </p:nvPr>
        </p:nvSpPr>
        <p:spPr/>
        <p:txBody>
          <a:bodyPr/>
          <a:lstStyle/>
          <a:p>
            <a:r>
              <a:rPr lang="en-US" dirty="0"/>
              <a:t>Change Orders for POs and PAs</a:t>
            </a:r>
          </a:p>
        </p:txBody>
      </p:sp>
      <p:sp>
        <p:nvSpPr>
          <p:cNvPr id="3" name="Text Placeholder 2">
            <a:extLst>
              <a:ext uri="{FF2B5EF4-FFF2-40B4-BE49-F238E27FC236}">
                <a16:creationId xmlns:a16="http://schemas.microsoft.com/office/drawing/2014/main" id="{A3050D3C-9487-10C2-5E6A-0FFD8958B1CB}"/>
              </a:ext>
            </a:extLst>
          </p:cNvPr>
          <p:cNvSpPr>
            <a:spLocks noGrp="1"/>
          </p:cNvSpPr>
          <p:nvPr>
            <p:ph type="body" sz="quarter" idx="10"/>
          </p:nvPr>
        </p:nvSpPr>
        <p:spPr>
          <a:xfrm>
            <a:off x="628650" y="1575583"/>
            <a:ext cx="7581464" cy="4473526"/>
          </a:xfrm>
        </p:spPr>
        <p:txBody>
          <a:bodyPr/>
          <a:lstStyle/>
          <a:p>
            <a:r>
              <a:rPr lang="en-US" sz="2400" i="1" dirty="0"/>
              <a:t>Purchase Orders –</a:t>
            </a:r>
          </a:p>
          <a:p>
            <a:pPr marL="342900" indent="-342900">
              <a:buFont typeface="Arial" panose="020B0604020202020204" pitchFamily="34" charset="0"/>
              <a:buChar char="•"/>
            </a:pPr>
            <a:r>
              <a:rPr lang="en-US" dirty="0"/>
              <a:t>Increased amounts – requires a new PR</a:t>
            </a:r>
          </a:p>
          <a:p>
            <a:pPr marL="800100" lvl="1" indent="-342900">
              <a:buFont typeface="Arial" panose="020B0604020202020204" pitchFamily="34" charset="0"/>
              <a:buChar char="•"/>
            </a:pPr>
            <a:r>
              <a:rPr lang="en-US" b="1" dirty="0"/>
              <a:t>Include the current amount of the PO and add new line for the additional amount needed.</a:t>
            </a:r>
          </a:p>
          <a:p>
            <a:pPr marL="800100" lvl="1" indent="-342900">
              <a:buFont typeface="Arial" panose="020B0604020202020204" pitchFamily="34" charset="0"/>
              <a:buChar char="•"/>
            </a:pPr>
            <a:r>
              <a:rPr lang="en-US" b="1" dirty="0"/>
              <a:t>Include quotes or other backup</a:t>
            </a:r>
          </a:p>
          <a:p>
            <a:pPr marL="342900" lvl="1" indent="-342900">
              <a:buFont typeface="Arial" panose="020B0604020202020204" pitchFamily="34" charset="0"/>
              <a:buChar char="•"/>
            </a:pPr>
            <a:r>
              <a:rPr lang="en-US" sz="2000" b="1" spc="200" dirty="0">
                <a:solidFill>
                  <a:schemeClr val="tx2"/>
                </a:solidFill>
              </a:rPr>
              <a:t>Decreases and non-dollar changes – can be done with an email</a:t>
            </a:r>
            <a:r>
              <a:rPr lang="en-US" dirty="0"/>
              <a:t>.</a:t>
            </a:r>
          </a:p>
          <a:p>
            <a:pPr marL="342900" lvl="1" indent="-342900">
              <a:buFont typeface="Arial" panose="020B0604020202020204" pitchFamily="34" charset="0"/>
              <a:buChar char="•"/>
            </a:pPr>
            <a:endParaRPr lang="en-US" dirty="0"/>
          </a:p>
          <a:p>
            <a:pPr marL="0" lvl="1">
              <a:spcBef>
                <a:spcPts val="1000"/>
              </a:spcBef>
            </a:pPr>
            <a:r>
              <a:rPr lang="en-US" sz="2400" b="1" i="1" spc="200" dirty="0">
                <a:solidFill>
                  <a:schemeClr val="tx2"/>
                </a:solidFill>
              </a:rPr>
              <a:t>Payment Authorizations –</a:t>
            </a:r>
          </a:p>
          <a:p>
            <a:pPr marL="342900" lvl="1" indent="-342900">
              <a:spcBef>
                <a:spcPts val="1000"/>
              </a:spcBef>
              <a:buFont typeface="Arial" panose="020B0604020202020204" pitchFamily="34" charset="0"/>
              <a:buChar char="•"/>
            </a:pPr>
            <a:r>
              <a:rPr lang="en-US" sz="2000" b="1" spc="200" dirty="0">
                <a:solidFill>
                  <a:schemeClr val="tx2"/>
                </a:solidFill>
              </a:rPr>
              <a:t>Can be done with an email</a:t>
            </a:r>
          </a:p>
          <a:p>
            <a:pPr marL="800100" lvl="1" indent="-342900">
              <a:buFont typeface="Arial" panose="020B0604020202020204" pitchFamily="34" charset="0"/>
              <a:buChar char="•"/>
            </a:pPr>
            <a:r>
              <a:rPr lang="en-US" b="1" dirty="0"/>
              <a:t>Include quotes or other backup</a:t>
            </a:r>
          </a:p>
          <a:p>
            <a:pPr marL="342900" lvl="1" indent="-342900">
              <a:buFont typeface="Arial" panose="020B0604020202020204" pitchFamily="34" charset="0"/>
              <a:buChar char="•"/>
            </a:pPr>
            <a:endParaRPr lang="en-US" dirty="0"/>
          </a:p>
        </p:txBody>
      </p:sp>
      <p:pic>
        <p:nvPicPr>
          <p:cNvPr id="5" name="Picture 4" descr="Whiteboard&#10;&#10;Description automatically generated with medium confidence">
            <a:extLst>
              <a:ext uri="{FF2B5EF4-FFF2-40B4-BE49-F238E27FC236}">
                <a16:creationId xmlns:a16="http://schemas.microsoft.com/office/drawing/2014/main" id="{10CBBBC1-C7DC-C8D9-B338-6C8C0CBE6E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30102" y="4346915"/>
            <a:ext cx="2625970" cy="1871003"/>
          </a:xfrm>
          <a:prstGeom prst="rect">
            <a:avLst/>
          </a:prstGeom>
        </p:spPr>
      </p:pic>
    </p:spTree>
    <p:extLst>
      <p:ext uri="{BB962C8B-B14F-4D97-AF65-F5344CB8AC3E}">
        <p14:creationId xmlns:p14="http://schemas.microsoft.com/office/powerpoint/2010/main" val="71777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230A-B14E-80DB-D9E1-F16EECCDBCA4}"/>
              </a:ext>
            </a:extLst>
          </p:cNvPr>
          <p:cNvSpPr>
            <a:spLocks noGrp="1"/>
          </p:cNvSpPr>
          <p:nvPr>
            <p:ph type="ctrTitle"/>
          </p:nvPr>
        </p:nvSpPr>
        <p:spPr/>
        <p:txBody>
          <a:bodyPr>
            <a:normAutofit fontScale="90000"/>
          </a:bodyPr>
          <a:lstStyle/>
          <a:p>
            <a:r>
              <a:rPr lang="en-US" dirty="0"/>
              <a:t>Finance’s Process for Purchase </a:t>
            </a:r>
            <a:r>
              <a:rPr lang="en-US" dirty="0" err="1"/>
              <a:t>Requistions</a:t>
            </a:r>
            <a:endParaRPr lang="en-US" dirty="0"/>
          </a:p>
        </p:txBody>
      </p:sp>
      <p:sp>
        <p:nvSpPr>
          <p:cNvPr id="3" name="Text Placeholder 2">
            <a:extLst>
              <a:ext uri="{FF2B5EF4-FFF2-40B4-BE49-F238E27FC236}">
                <a16:creationId xmlns:a16="http://schemas.microsoft.com/office/drawing/2014/main" id="{7E951E36-E340-5806-0CDF-2286411A1FAD}"/>
              </a:ext>
            </a:extLst>
          </p:cNvPr>
          <p:cNvSpPr>
            <a:spLocks noGrp="1"/>
          </p:cNvSpPr>
          <p:nvPr>
            <p:ph type="body" sz="quarter" idx="10"/>
          </p:nvPr>
        </p:nvSpPr>
        <p:spPr>
          <a:xfrm>
            <a:off x="437714" y="1153551"/>
            <a:ext cx="7581464" cy="4895556"/>
          </a:xfrm>
        </p:spPr>
        <p:txBody>
          <a:bodyPr/>
          <a:lstStyle/>
          <a:p>
            <a:pPr defTabSz="457200"/>
            <a:r>
              <a:rPr lang="en-US" sz="1800" dirty="0">
                <a:solidFill>
                  <a:srgbClr val="143958"/>
                </a:solidFill>
                <a:latin typeface="+mn-lt"/>
                <a:cs typeface="Segoe UI"/>
              </a:rPr>
              <a:t>Check for required documents – follow up with requester or vendor as needed</a:t>
            </a:r>
          </a:p>
          <a:p>
            <a:pPr lvl="1" indent="-228600" defTabSz="457200">
              <a:buFont typeface="Arial" panose="020B0604020202020204" pitchFamily="34" charset="0"/>
              <a:buChar char="•"/>
            </a:pPr>
            <a:r>
              <a:rPr lang="en-US" dirty="0">
                <a:solidFill>
                  <a:srgbClr val="143958"/>
                </a:solidFill>
                <a:latin typeface="+mn-lt"/>
                <a:cs typeface="Segoe UI"/>
              </a:rPr>
              <a:t>W-9</a:t>
            </a:r>
          </a:p>
          <a:p>
            <a:pPr lvl="1" indent="-228600" defTabSz="457200">
              <a:buFont typeface="Arial" panose="020B0604020202020204" pitchFamily="34" charset="0"/>
              <a:buChar char="•"/>
            </a:pPr>
            <a:r>
              <a:rPr lang="en-US" dirty="0">
                <a:solidFill>
                  <a:srgbClr val="143958"/>
                </a:solidFill>
                <a:latin typeface="+mn-lt"/>
                <a:cs typeface="Segoe UI"/>
              </a:rPr>
              <a:t>Approval Request Form </a:t>
            </a:r>
          </a:p>
          <a:p>
            <a:pPr lvl="1" indent="-228600" defTabSz="457200">
              <a:buFont typeface="Arial" panose="020B0604020202020204" pitchFamily="34" charset="0"/>
              <a:buChar char="•"/>
            </a:pPr>
            <a:r>
              <a:rPr lang="en-US" dirty="0">
                <a:solidFill>
                  <a:srgbClr val="143958"/>
                </a:solidFill>
                <a:latin typeface="+mn-lt"/>
                <a:cs typeface="Segoe UI"/>
              </a:rPr>
              <a:t>Scope of Work or quote</a:t>
            </a:r>
          </a:p>
          <a:p>
            <a:pPr lvl="1" indent="-228600" defTabSz="457200">
              <a:buFont typeface="Arial" panose="020B0604020202020204" pitchFamily="34" charset="0"/>
              <a:buChar char="•"/>
            </a:pPr>
            <a:r>
              <a:rPr lang="en-US" dirty="0">
                <a:solidFill>
                  <a:srgbClr val="143958"/>
                </a:solidFill>
                <a:latin typeface="+mn-lt"/>
                <a:cs typeface="Segoe UI"/>
              </a:rPr>
              <a:t>PERA Retiree information &amp; forms</a:t>
            </a:r>
          </a:p>
          <a:p>
            <a:pPr lvl="1" indent="-228600" defTabSz="457200">
              <a:buFont typeface="Arial" panose="020B0604020202020204" pitchFamily="34" charset="0"/>
              <a:buChar char="•"/>
            </a:pPr>
            <a:r>
              <a:rPr lang="en-US" dirty="0">
                <a:solidFill>
                  <a:srgbClr val="143958"/>
                </a:solidFill>
                <a:latin typeface="+mn-lt"/>
                <a:cs typeface="Segoe UI"/>
              </a:rPr>
              <a:t>Certificate of Insurance</a:t>
            </a:r>
          </a:p>
          <a:p>
            <a:pPr defTabSz="457200"/>
            <a:r>
              <a:rPr lang="en-US" sz="1800" dirty="0">
                <a:solidFill>
                  <a:srgbClr val="143958"/>
                </a:solidFill>
                <a:latin typeface="+mn-lt"/>
                <a:cs typeface="Segoe UI"/>
              </a:rPr>
              <a:t>Check for appropriate org and commodity code</a:t>
            </a:r>
          </a:p>
          <a:p>
            <a:pPr defTabSz="457200"/>
            <a:r>
              <a:rPr lang="en-US" sz="1800" dirty="0">
                <a:solidFill>
                  <a:srgbClr val="143958"/>
                </a:solidFill>
                <a:latin typeface="+mn-lt"/>
                <a:cs typeface="Segoe UI"/>
              </a:rPr>
              <a:t>Check that the approver has appropriate authority/delegation for the dollar amount and org code</a:t>
            </a:r>
          </a:p>
          <a:p>
            <a:pPr defTabSz="457200"/>
            <a:r>
              <a:rPr lang="en-US" sz="1800" dirty="0">
                <a:solidFill>
                  <a:srgbClr val="143958"/>
                </a:solidFill>
                <a:latin typeface="+mn-lt"/>
                <a:cs typeface="Segoe UI"/>
              </a:rPr>
              <a:t>Obtain sign off from grants for use of all 13xxxx orgs</a:t>
            </a:r>
          </a:p>
          <a:p>
            <a:pPr defTabSz="457200"/>
            <a:r>
              <a:rPr lang="en-US" sz="1800" dirty="0">
                <a:solidFill>
                  <a:srgbClr val="143958"/>
                </a:solidFill>
                <a:latin typeface="+mn-lt"/>
                <a:cs typeface="Segoe UI"/>
              </a:rPr>
              <a:t>Check for federal grants requirements as needed (SAM)</a:t>
            </a:r>
          </a:p>
          <a:p>
            <a:pPr defTabSz="457200"/>
            <a:r>
              <a:rPr lang="en-US" sz="1800" dirty="0">
                <a:solidFill>
                  <a:srgbClr val="143958"/>
                </a:solidFill>
                <a:latin typeface="+mn-lt"/>
                <a:cs typeface="Segoe UI"/>
              </a:rPr>
              <a:t>Check to ensure there is sufficient budget</a:t>
            </a:r>
          </a:p>
          <a:p>
            <a:pPr defTabSz="457200"/>
            <a:r>
              <a:rPr lang="en-US" sz="1800" dirty="0">
                <a:solidFill>
                  <a:srgbClr val="143958"/>
                </a:solidFill>
                <a:latin typeface="+mn-lt"/>
                <a:cs typeface="Segoe UI"/>
              </a:rPr>
              <a:t>Obtain approval from controller</a:t>
            </a:r>
          </a:p>
          <a:p>
            <a:endParaRPr lang="en-US" dirty="0"/>
          </a:p>
        </p:txBody>
      </p:sp>
    </p:spTree>
    <p:extLst>
      <p:ext uri="{BB962C8B-B14F-4D97-AF65-F5344CB8AC3E}">
        <p14:creationId xmlns:p14="http://schemas.microsoft.com/office/powerpoint/2010/main" val="391392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F206-6C58-497D-A43E-CDD1FEBC8572}"/>
              </a:ext>
            </a:extLst>
          </p:cNvPr>
          <p:cNvSpPr>
            <a:spLocks noGrp="1"/>
          </p:cNvSpPr>
          <p:nvPr>
            <p:ph type="ctrTitle"/>
          </p:nvPr>
        </p:nvSpPr>
        <p:spPr>
          <a:xfrm>
            <a:off x="371772" y="258896"/>
            <a:ext cx="8769568" cy="547017"/>
          </a:xfrm>
        </p:spPr>
        <p:txBody>
          <a:bodyPr>
            <a:normAutofit fontScale="90000"/>
          </a:bodyPr>
          <a:lstStyle/>
          <a:p>
            <a:r>
              <a:rPr lang="en-US">
                <a:latin typeface="Montserrat ExtraBold"/>
              </a:rPr>
              <a:t>Paying Invoices against Purchase Orders</a:t>
            </a:r>
          </a:p>
        </p:txBody>
      </p:sp>
      <p:sp>
        <p:nvSpPr>
          <p:cNvPr id="4" name="TextBox 3">
            <a:extLst>
              <a:ext uri="{FF2B5EF4-FFF2-40B4-BE49-F238E27FC236}">
                <a16:creationId xmlns:a16="http://schemas.microsoft.com/office/drawing/2014/main" id="{BF1122D6-E6F9-4437-BB79-905BC6EC95D7}"/>
              </a:ext>
            </a:extLst>
          </p:cNvPr>
          <p:cNvSpPr txBox="1"/>
          <p:nvPr/>
        </p:nvSpPr>
        <p:spPr>
          <a:xfrm>
            <a:off x="450410" y="1166842"/>
            <a:ext cx="734401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43958"/>
                </a:solidFill>
                <a:cs typeface="Segoe UI"/>
              </a:rPr>
              <a:t>When processing invoices for payment against a PO, please include the following information with the invoice: </a:t>
            </a:r>
            <a:r>
              <a:rPr lang="en-US" sz="2400" dirty="0">
                <a:cs typeface="Segoe UI"/>
              </a:rPr>
              <a:t>​</a:t>
            </a:r>
          </a:p>
          <a:p>
            <a:pPr marL="800100" lvl="1" indent="-342900">
              <a:buFont typeface="Arial"/>
              <a:buChar char="•"/>
            </a:pPr>
            <a:r>
              <a:rPr lang="en-US" sz="2400" dirty="0">
                <a:solidFill>
                  <a:srgbClr val="143958"/>
                </a:solidFill>
                <a:cs typeface="Arial"/>
              </a:rPr>
              <a:t>Signature to indicate receipt of the goods or services and approval to pay</a:t>
            </a:r>
            <a:r>
              <a:rPr lang="en-US" sz="2400" dirty="0">
                <a:cs typeface="Arial"/>
              </a:rPr>
              <a:t>​</a:t>
            </a:r>
          </a:p>
          <a:p>
            <a:pPr marL="800100" lvl="1" indent="-342900">
              <a:buFont typeface="Arial"/>
              <a:buChar char="•"/>
            </a:pPr>
            <a:r>
              <a:rPr lang="en-US" sz="2400" dirty="0">
                <a:solidFill>
                  <a:srgbClr val="143958"/>
                </a:solidFill>
                <a:cs typeface="Arial"/>
              </a:rPr>
              <a:t>PO number, if it's not provided on the invoice</a:t>
            </a:r>
            <a:r>
              <a:rPr lang="en-US" sz="2400" dirty="0">
                <a:cs typeface="Arial"/>
              </a:rPr>
              <a:t>​</a:t>
            </a:r>
          </a:p>
          <a:p>
            <a:pPr marL="800100" lvl="1" indent="-342900">
              <a:buFont typeface="Arial"/>
              <a:buChar char="•"/>
            </a:pPr>
            <a:r>
              <a:rPr lang="en-US" sz="2400" dirty="0">
                <a:solidFill>
                  <a:srgbClr val="143958"/>
                </a:solidFill>
                <a:cs typeface="Arial"/>
              </a:rPr>
              <a:t>Applicable line numbers (for multi-line invoices)</a:t>
            </a:r>
            <a:r>
              <a:rPr lang="en-US" sz="2400" dirty="0">
                <a:cs typeface="Arial"/>
              </a:rPr>
              <a:t>​</a:t>
            </a:r>
          </a:p>
          <a:p>
            <a:endParaRPr lang="en-US" sz="2400" dirty="0">
              <a:solidFill>
                <a:srgbClr val="143958"/>
              </a:solidFill>
              <a:cs typeface="Segoe UI"/>
            </a:endParaRPr>
          </a:p>
          <a:p>
            <a:r>
              <a:rPr lang="en-US" sz="2400" dirty="0">
                <a:solidFill>
                  <a:srgbClr val="143958"/>
                </a:solidFill>
                <a:cs typeface="Segoe UI"/>
              </a:rPr>
              <a:t>Submit invoices to AP for processing. </a:t>
            </a:r>
          </a:p>
          <a:p>
            <a:endParaRPr lang="en-US" sz="2400" dirty="0">
              <a:solidFill>
                <a:srgbClr val="143958"/>
              </a:solidFill>
              <a:cs typeface="Segoe UI"/>
            </a:endParaRPr>
          </a:p>
          <a:p>
            <a:r>
              <a:rPr lang="en-US" sz="2400" dirty="0">
                <a:solidFill>
                  <a:srgbClr val="143958"/>
                </a:solidFill>
                <a:cs typeface="Segoe UI"/>
              </a:rPr>
              <a:t>Once the last invoice for a PO is received, mark the invoice as “final” and we will close it.</a:t>
            </a:r>
          </a:p>
        </p:txBody>
      </p:sp>
      <p:pic>
        <p:nvPicPr>
          <p:cNvPr id="5" name="Graphic 5" descr="Flying Money with solid fill">
            <a:extLst>
              <a:ext uri="{FF2B5EF4-FFF2-40B4-BE49-F238E27FC236}">
                <a16:creationId xmlns:a16="http://schemas.microsoft.com/office/drawing/2014/main" id="{C523E711-7B1B-44CE-B783-0A576AD08F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4934" y="3940028"/>
            <a:ext cx="2018979" cy="2018979"/>
          </a:xfrm>
          <a:prstGeom prst="rect">
            <a:avLst/>
          </a:prstGeom>
        </p:spPr>
      </p:pic>
    </p:spTree>
    <p:extLst>
      <p:ext uri="{BB962C8B-B14F-4D97-AF65-F5344CB8AC3E}">
        <p14:creationId xmlns:p14="http://schemas.microsoft.com/office/powerpoint/2010/main" val="29501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E194-FC55-4F4A-B80A-3A36AF529932}"/>
              </a:ext>
            </a:extLst>
          </p:cNvPr>
          <p:cNvSpPr>
            <a:spLocks noGrp="1"/>
          </p:cNvSpPr>
          <p:nvPr>
            <p:ph type="ctrTitle"/>
          </p:nvPr>
        </p:nvSpPr>
        <p:spPr>
          <a:xfrm>
            <a:off x="486695" y="629266"/>
            <a:ext cx="3332269" cy="5506358"/>
          </a:xfrm>
        </p:spPr>
        <p:txBody>
          <a:bodyPr vert="horz" lIns="91440" tIns="45720" rIns="91440" bIns="45720" rtlCol="0" anchor="ctr">
            <a:normAutofit fontScale="90000"/>
          </a:bodyPr>
          <a:lstStyle/>
          <a:p>
            <a:r>
              <a:rPr lang="en-US" sz="2200" kern="1200" dirty="0">
                <a:latin typeface="Montserrat ExtraBold"/>
                <a:cs typeface="+mj-cs"/>
              </a:rPr>
              <a:t>Why are there so many rules?</a:t>
            </a:r>
            <a:br>
              <a:rPr lang="en-US" sz="2200" dirty="0">
                <a:latin typeface="Montserrat ExtraBold"/>
                <a:cs typeface="+mj-cs"/>
              </a:rPr>
            </a:br>
            <a:br>
              <a:rPr lang="en-US" sz="2200" dirty="0">
                <a:latin typeface="Montserrat ExtraBold"/>
                <a:cs typeface="+mj-cs"/>
              </a:rPr>
            </a:br>
            <a:br>
              <a:rPr lang="en-US" sz="2200" dirty="0">
                <a:latin typeface="Montserrat ExtraBold"/>
                <a:cs typeface="+mj-cs"/>
              </a:rPr>
            </a:br>
            <a:r>
              <a:rPr lang="en-US" sz="1800" b="0" dirty="0"/>
              <a:t>To ensure compliance with State of Colorado Fiscal Rules, Procurement Code, Personnel Rules, System Policies and Procedures.</a:t>
            </a:r>
            <a:br>
              <a:rPr lang="en-US" sz="1800" b="0" dirty="0"/>
            </a:br>
            <a:br>
              <a:rPr lang="en-US" sz="1800" b="0" dirty="0"/>
            </a:br>
            <a:r>
              <a:rPr lang="en-US" sz="1800" b="0" dirty="0"/>
              <a:t>To ensure every procurement is documented appropriately.</a:t>
            </a:r>
            <a:br>
              <a:rPr lang="en-US" sz="1800" b="0" dirty="0"/>
            </a:br>
            <a:br>
              <a:rPr lang="en-US" sz="1800" b="0" dirty="0"/>
            </a:br>
            <a:r>
              <a:rPr lang="en-US" sz="1800" b="0" dirty="0"/>
              <a:t>To abide by the State of Colorado Code of Ethics</a:t>
            </a:r>
            <a:br>
              <a:rPr lang="en-US" sz="1800" b="0" dirty="0"/>
            </a:br>
            <a:br>
              <a:rPr lang="en-US" sz="1800" b="0" dirty="0"/>
            </a:br>
            <a:r>
              <a:rPr lang="en-US" sz="1800" b="0" dirty="0"/>
              <a:t>To work smarter, not harder</a:t>
            </a:r>
            <a:r>
              <a:rPr lang="en-US" sz="1300" b="0" dirty="0"/>
              <a:t>.</a:t>
            </a:r>
            <a:br>
              <a:rPr lang="en-US" sz="1300" b="0" dirty="0"/>
            </a:br>
            <a:endParaRPr lang="en-US" sz="1300" kern="1200" dirty="0">
              <a:latin typeface="Montserrat ExtraBold"/>
              <a:cs typeface="+mj-cs"/>
            </a:endParaRPr>
          </a:p>
        </p:txBody>
      </p:sp>
      <p:graphicFrame>
        <p:nvGraphicFramePr>
          <p:cNvPr id="13" name="Text Placeholder 2">
            <a:extLst>
              <a:ext uri="{FF2B5EF4-FFF2-40B4-BE49-F238E27FC236}">
                <a16:creationId xmlns:a16="http://schemas.microsoft.com/office/drawing/2014/main" id="{6598758B-6B3D-4BEF-A039-5AF081425A3B}"/>
              </a:ext>
            </a:extLst>
          </p:cNvPr>
          <p:cNvGraphicFramePr/>
          <p:nvPr>
            <p:extLst>
              <p:ext uri="{D42A27DB-BD31-4B8C-83A1-F6EECF244321}">
                <p14:modId xmlns:p14="http://schemas.microsoft.com/office/powerpoint/2010/main" val="1743628257"/>
              </p:ext>
            </p:extLst>
          </p:nvPr>
        </p:nvGraphicFramePr>
        <p:xfrm>
          <a:off x="3963924" y="722376"/>
          <a:ext cx="4697730" cy="5413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205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1263-F201-408B-83D9-28CCD7493510}"/>
              </a:ext>
            </a:extLst>
          </p:cNvPr>
          <p:cNvSpPr>
            <a:spLocks noGrp="1"/>
          </p:cNvSpPr>
          <p:nvPr>
            <p:ph type="ctrTitle"/>
          </p:nvPr>
        </p:nvSpPr>
        <p:spPr/>
        <p:txBody>
          <a:bodyPr/>
          <a:lstStyle/>
          <a:p>
            <a:r>
              <a:rPr lang="en-US">
                <a:latin typeface="Montserrat ExtraBold"/>
              </a:rPr>
              <a:t>Example of Multi-Line Receiving</a:t>
            </a:r>
          </a:p>
        </p:txBody>
      </p:sp>
      <p:pic>
        <p:nvPicPr>
          <p:cNvPr id="5" name="Picture 5" descr="Table&#10;&#10;Description automatically generated">
            <a:extLst>
              <a:ext uri="{FF2B5EF4-FFF2-40B4-BE49-F238E27FC236}">
                <a16:creationId xmlns:a16="http://schemas.microsoft.com/office/drawing/2014/main" id="{FF1C6285-61A6-4B1F-A2A5-BBEE709F22AD}"/>
              </a:ext>
            </a:extLst>
          </p:cNvPr>
          <p:cNvPicPr>
            <a:picLocks noChangeAspect="1"/>
          </p:cNvPicPr>
          <p:nvPr/>
        </p:nvPicPr>
        <p:blipFill>
          <a:blip r:embed="rId2"/>
          <a:stretch>
            <a:fillRect/>
          </a:stretch>
        </p:blipFill>
        <p:spPr>
          <a:xfrm>
            <a:off x="385590" y="843879"/>
            <a:ext cx="3800287" cy="4904504"/>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66C94872-8F8E-4CAF-A3B8-77B5FBF513D7}"/>
              </a:ext>
            </a:extLst>
          </p:cNvPr>
          <p:cNvPicPr>
            <a:picLocks noChangeAspect="1"/>
          </p:cNvPicPr>
          <p:nvPr/>
        </p:nvPicPr>
        <p:blipFill rotWithShape="1">
          <a:blip r:embed="rId3"/>
          <a:srcRect l="5403" r="4753" b="-441"/>
          <a:stretch/>
        </p:blipFill>
        <p:spPr>
          <a:xfrm>
            <a:off x="4102741" y="2068732"/>
            <a:ext cx="5044907" cy="2349168"/>
          </a:xfrm>
          <a:prstGeom prst="rect">
            <a:avLst/>
          </a:prstGeom>
        </p:spPr>
      </p:pic>
    </p:spTree>
    <p:extLst>
      <p:ext uri="{BB962C8B-B14F-4D97-AF65-F5344CB8AC3E}">
        <p14:creationId xmlns:p14="http://schemas.microsoft.com/office/powerpoint/2010/main" val="232128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09E1-069A-402F-9DB0-C69D3C328BF8}"/>
              </a:ext>
            </a:extLst>
          </p:cNvPr>
          <p:cNvSpPr>
            <a:spLocks noGrp="1"/>
          </p:cNvSpPr>
          <p:nvPr>
            <p:ph type="ctrTitle"/>
          </p:nvPr>
        </p:nvSpPr>
        <p:spPr>
          <a:xfrm>
            <a:off x="389689" y="212256"/>
            <a:ext cx="8711846" cy="769534"/>
          </a:xfrm>
        </p:spPr>
        <p:txBody>
          <a:bodyPr>
            <a:noAutofit/>
          </a:bodyPr>
          <a:lstStyle/>
          <a:p>
            <a:r>
              <a:rPr lang="en-US">
                <a:latin typeface="Montserrat ExtraBold"/>
              </a:rPr>
              <a:t>Paying for Small Purchases less than $5,000</a:t>
            </a:r>
          </a:p>
        </p:txBody>
      </p:sp>
      <p:sp>
        <p:nvSpPr>
          <p:cNvPr id="3" name="TextBox 2">
            <a:extLst>
              <a:ext uri="{FF2B5EF4-FFF2-40B4-BE49-F238E27FC236}">
                <a16:creationId xmlns:a16="http://schemas.microsoft.com/office/drawing/2014/main" id="{657F5765-0140-4120-87A4-FD711BE96FCA}"/>
              </a:ext>
            </a:extLst>
          </p:cNvPr>
          <p:cNvSpPr txBox="1"/>
          <p:nvPr/>
        </p:nvSpPr>
        <p:spPr>
          <a:xfrm>
            <a:off x="224410" y="1260356"/>
            <a:ext cx="8823190"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rgbClr val="143958"/>
                </a:solidFill>
                <a:cs typeface="Segoe UI"/>
              </a:rPr>
              <a:t>PCards</a:t>
            </a:r>
            <a:r>
              <a:rPr lang="en-US" sz="2500" dirty="0">
                <a:cs typeface="Segoe UI"/>
              </a:rPr>
              <a:t>​</a:t>
            </a:r>
          </a:p>
          <a:p>
            <a:pPr marL="342900" indent="-342900">
              <a:buFont typeface="Arial"/>
              <a:buChar char="•"/>
            </a:pPr>
            <a:r>
              <a:rPr lang="en-US" sz="2000" dirty="0">
                <a:solidFill>
                  <a:srgbClr val="143958"/>
                </a:solidFill>
                <a:cs typeface="Arial"/>
              </a:rPr>
              <a:t>Have a single purchase limit of $2,000.  </a:t>
            </a:r>
            <a:r>
              <a:rPr lang="en-US" sz="2000" dirty="0">
                <a:cs typeface="Arial"/>
              </a:rPr>
              <a:t>​</a:t>
            </a:r>
          </a:p>
          <a:p>
            <a:pPr marL="342900" indent="-342900">
              <a:buFont typeface="Arial"/>
              <a:buChar char="•"/>
            </a:pPr>
            <a:r>
              <a:rPr lang="en-US" sz="2000" dirty="0">
                <a:solidFill>
                  <a:srgbClr val="143958"/>
                </a:solidFill>
                <a:cs typeface="Arial"/>
              </a:rPr>
              <a:t>Temporary increases can be done for purchases between $2,000-$5,000.  Contact Purchasing to request a temporary increase.</a:t>
            </a:r>
            <a:r>
              <a:rPr lang="en-US" sz="2000" dirty="0">
                <a:cs typeface="Arial"/>
              </a:rPr>
              <a:t>​</a:t>
            </a:r>
          </a:p>
          <a:p>
            <a:endParaRPr lang="en-US" sz="2000" b="1" dirty="0">
              <a:solidFill>
                <a:srgbClr val="143958"/>
              </a:solidFill>
              <a:cs typeface="Segoe UI"/>
            </a:endParaRPr>
          </a:p>
          <a:p>
            <a:r>
              <a:rPr lang="en-US" sz="2500" b="1" dirty="0">
                <a:solidFill>
                  <a:srgbClr val="143958"/>
                </a:solidFill>
                <a:cs typeface="Segoe UI"/>
              </a:rPr>
              <a:t>Invoice Direct Pay</a:t>
            </a:r>
            <a:r>
              <a:rPr lang="en-US" sz="2000" dirty="0">
                <a:solidFill>
                  <a:srgbClr val="143958"/>
                </a:solidFill>
                <a:cs typeface="Segoe UI"/>
              </a:rPr>
              <a:t>  </a:t>
            </a:r>
            <a:r>
              <a:rPr lang="en-US" sz="2000" dirty="0">
                <a:cs typeface="Segoe UI"/>
              </a:rPr>
              <a:t>​</a:t>
            </a:r>
            <a:endParaRPr lang="en-US" dirty="0"/>
          </a:p>
          <a:p>
            <a:pPr marL="342900" indent="-342900">
              <a:buFont typeface="Arial"/>
              <a:buChar char="•"/>
            </a:pPr>
            <a:r>
              <a:rPr lang="en-US" sz="2000" dirty="0">
                <a:solidFill>
                  <a:srgbClr val="143958"/>
                </a:solidFill>
                <a:cs typeface="Arial"/>
              </a:rPr>
              <a:t>Provide the appropriate vendor S#, org code and account or commodity on the face of the invoice.  </a:t>
            </a:r>
            <a:r>
              <a:rPr lang="en-US" sz="2000" dirty="0">
                <a:cs typeface="Arial"/>
              </a:rPr>
              <a:t>​</a:t>
            </a:r>
          </a:p>
          <a:p>
            <a:pPr marL="342900" indent="-342900">
              <a:buFont typeface="Arial"/>
              <a:buChar char="•"/>
            </a:pPr>
            <a:r>
              <a:rPr lang="en-US" sz="2000" dirty="0">
                <a:solidFill>
                  <a:srgbClr val="143958"/>
                </a:solidFill>
                <a:cs typeface="Arial"/>
              </a:rPr>
              <a:t>Sign off to indicate receipt of the goods or services and approval to pay.  Submit to AP for processing.</a:t>
            </a:r>
            <a:r>
              <a:rPr lang="en-US" sz="2000" dirty="0">
                <a:cs typeface="Arial"/>
              </a:rPr>
              <a:t>​</a:t>
            </a:r>
          </a:p>
          <a:p>
            <a:r>
              <a:rPr lang="en-US" sz="2000" dirty="0">
                <a:solidFill>
                  <a:srgbClr val="143958"/>
                </a:solidFill>
                <a:cs typeface="Segoe UI"/>
              </a:rPr>
              <a:t>  </a:t>
            </a:r>
            <a:r>
              <a:rPr lang="en-US" sz="2000" dirty="0">
                <a:cs typeface="Segoe UI"/>
              </a:rPr>
              <a:t>​</a:t>
            </a:r>
          </a:p>
          <a:p>
            <a:r>
              <a:rPr lang="en-US" sz="2000" b="1" dirty="0">
                <a:solidFill>
                  <a:srgbClr val="143958"/>
                </a:solidFill>
                <a:cs typeface="Segoe UI"/>
              </a:rPr>
              <a:t>Note:</a:t>
            </a:r>
            <a:r>
              <a:rPr lang="en-US" sz="2000" dirty="0">
                <a:solidFill>
                  <a:srgbClr val="143958"/>
                </a:solidFill>
                <a:cs typeface="Segoe UI"/>
              </a:rPr>
              <a:t>  the use of PCards is governed by additional rules and processes covered during a specific PCard training provided when the PCard is issued.  This training is also required for Supervisors who serve as the Approving Authority for a PCard-holder.  Please contact Purchasing to get the training you need. </a:t>
            </a:r>
          </a:p>
        </p:txBody>
      </p:sp>
    </p:spTree>
    <p:extLst>
      <p:ext uri="{BB962C8B-B14F-4D97-AF65-F5344CB8AC3E}">
        <p14:creationId xmlns:p14="http://schemas.microsoft.com/office/powerpoint/2010/main" val="3258049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18" y="960109"/>
            <a:ext cx="7708392"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4FDE2-1DFF-42EB-A547-E8F44CA2E23C}"/>
              </a:ext>
            </a:extLst>
          </p:cNvPr>
          <p:cNvSpPr>
            <a:spLocks noGrp="1"/>
          </p:cNvSpPr>
          <p:nvPr>
            <p:ph type="ctrTitle"/>
          </p:nvPr>
        </p:nvSpPr>
        <p:spPr>
          <a:xfrm>
            <a:off x="966048" y="1284731"/>
            <a:ext cx="7391617" cy="1430696"/>
          </a:xfrm>
        </p:spPr>
        <p:txBody>
          <a:bodyPr vert="horz" lIns="91440" tIns="45720" rIns="91440" bIns="45720" rtlCol="0" anchor="ctr">
            <a:normAutofit/>
          </a:bodyPr>
          <a:lstStyle/>
          <a:p>
            <a:r>
              <a:rPr lang="en-US" sz="3300" kern="1200">
                <a:solidFill>
                  <a:srgbClr val="143958"/>
                </a:solidFill>
                <a:latin typeface="Montserrat ExtraBold"/>
                <a:cs typeface="+mj-cs"/>
              </a:rPr>
              <a:t>What are your take-aways?</a:t>
            </a:r>
          </a:p>
        </p:txBody>
      </p:sp>
      <p:sp>
        <p:nvSpPr>
          <p:cNvPr id="3" name="TextBox 2">
            <a:extLst>
              <a:ext uri="{FF2B5EF4-FFF2-40B4-BE49-F238E27FC236}">
                <a16:creationId xmlns:a16="http://schemas.microsoft.com/office/drawing/2014/main" id="{5882DBB3-0318-4C76-813C-8B1FB481E0E1}"/>
              </a:ext>
            </a:extLst>
          </p:cNvPr>
          <p:cNvSpPr txBox="1"/>
          <p:nvPr/>
        </p:nvSpPr>
        <p:spPr>
          <a:xfrm>
            <a:off x="779930" y="2931459"/>
            <a:ext cx="759374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600" b="1">
                <a:solidFill>
                  <a:schemeClr val="tx2"/>
                </a:solidFill>
                <a:cs typeface="Arial"/>
              </a:rPr>
              <a:t>What do you think are the 2 most important things to remember about purchasing?</a:t>
            </a:r>
            <a:r>
              <a:rPr lang="en-US" sz="2600">
                <a:solidFill>
                  <a:schemeClr val="tx2"/>
                </a:solidFill>
                <a:cs typeface="Arial"/>
              </a:rPr>
              <a:t>​</a:t>
            </a:r>
            <a:endParaRPr lang="en-US" sz="2600">
              <a:solidFill>
                <a:schemeClr val="tx2"/>
              </a:solidFill>
              <a:cs typeface="Calibri" panose="020F0502020204030204"/>
            </a:endParaRPr>
          </a:p>
          <a:p>
            <a:pPr marL="285750" indent="-285750">
              <a:buFont typeface="Arial"/>
              <a:buChar char="•"/>
            </a:pPr>
            <a:r>
              <a:rPr lang="en-US" sz="2600" b="1">
                <a:solidFill>
                  <a:schemeClr val="tx2"/>
                </a:solidFill>
                <a:cs typeface="Arial"/>
              </a:rPr>
              <a:t>Please put your take-aways in the chat box.</a:t>
            </a:r>
          </a:p>
        </p:txBody>
      </p:sp>
    </p:spTree>
    <p:extLst>
      <p:ext uri="{BB962C8B-B14F-4D97-AF65-F5344CB8AC3E}">
        <p14:creationId xmlns:p14="http://schemas.microsoft.com/office/powerpoint/2010/main" val="3895849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7C04-7A77-4E69-8A75-1212E4059D5F}"/>
              </a:ext>
            </a:extLst>
          </p:cNvPr>
          <p:cNvSpPr>
            <a:spLocks noGrp="1"/>
          </p:cNvSpPr>
          <p:nvPr>
            <p:ph type="ctrTitle"/>
          </p:nvPr>
        </p:nvSpPr>
        <p:spPr/>
        <p:txBody>
          <a:bodyPr>
            <a:normAutofit/>
          </a:bodyPr>
          <a:lstStyle/>
          <a:p>
            <a:r>
              <a:rPr lang="en-US" sz="3300">
                <a:latin typeface="Montserrat ExtraBold"/>
              </a:rPr>
              <a:t>Helpful Contacts</a:t>
            </a:r>
          </a:p>
        </p:txBody>
      </p:sp>
      <p:sp>
        <p:nvSpPr>
          <p:cNvPr id="3" name="Text Placeholder 2">
            <a:extLst>
              <a:ext uri="{FF2B5EF4-FFF2-40B4-BE49-F238E27FC236}">
                <a16:creationId xmlns:a16="http://schemas.microsoft.com/office/drawing/2014/main" id="{FDDF50A3-E80B-44F3-9519-3880450359FA}"/>
              </a:ext>
            </a:extLst>
          </p:cNvPr>
          <p:cNvSpPr>
            <a:spLocks noGrp="1"/>
          </p:cNvSpPr>
          <p:nvPr>
            <p:ph type="body" sz="quarter" idx="10"/>
          </p:nvPr>
        </p:nvSpPr>
        <p:spPr/>
        <p:txBody>
          <a:bodyPr lIns="91440" tIns="45720" rIns="91440" bIns="45720" anchor="t"/>
          <a:lstStyle/>
          <a:p>
            <a:endParaRPr lang="en-US"/>
          </a:p>
          <a:p>
            <a:endParaRPr lang="en-US"/>
          </a:p>
        </p:txBody>
      </p:sp>
      <p:pic>
        <p:nvPicPr>
          <p:cNvPr id="4" name="Picture 4" descr="Text&#10;&#10;Description automatically generated">
            <a:extLst>
              <a:ext uri="{FF2B5EF4-FFF2-40B4-BE49-F238E27FC236}">
                <a16:creationId xmlns:a16="http://schemas.microsoft.com/office/drawing/2014/main" id="{3E615772-FCA1-4531-9AE0-7C1AD586D112}"/>
              </a:ext>
            </a:extLst>
          </p:cNvPr>
          <p:cNvPicPr>
            <a:picLocks noChangeAspect="1"/>
          </p:cNvPicPr>
          <p:nvPr/>
        </p:nvPicPr>
        <p:blipFill>
          <a:blip r:embed="rId2"/>
          <a:stretch>
            <a:fillRect/>
          </a:stretch>
        </p:blipFill>
        <p:spPr>
          <a:xfrm>
            <a:off x="201494" y="2361493"/>
            <a:ext cx="8786719" cy="1453149"/>
          </a:xfrm>
          <a:prstGeom prst="rect">
            <a:avLst/>
          </a:prstGeom>
        </p:spPr>
      </p:pic>
    </p:spTree>
    <p:extLst>
      <p:ext uri="{BB962C8B-B14F-4D97-AF65-F5344CB8AC3E}">
        <p14:creationId xmlns:p14="http://schemas.microsoft.com/office/powerpoint/2010/main" val="2470319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a:p>
            <a:pPr lvl="2">
              <a:buNone/>
            </a:pPr>
            <a:r>
              <a:rPr lang="en-US" sz="4400" dirty="0"/>
              <a:t>Did I leave anything out?</a:t>
            </a:r>
          </a:p>
          <a:p>
            <a:endParaRPr lang="en-US" dirty="0"/>
          </a:p>
          <a:p>
            <a:endParaRPr lang="en-US" dirty="0"/>
          </a:p>
          <a:p>
            <a:endParaRPr lang="en-US" dirty="0"/>
          </a:p>
          <a:p>
            <a:endParaRPr lang="en-US" dirty="0"/>
          </a:p>
        </p:txBody>
      </p:sp>
      <p:pic>
        <p:nvPicPr>
          <p:cNvPr id="47108" name="Picture 4" descr="C:\Documents and Settings\THindsman\Local Settings\Temporary Internet Files\Content.IE5\2IBNJ9KZ\MM900282747[1].gif"/>
          <p:cNvPicPr>
            <a:picLocks noChangeAspect="1" noChangeArrowheads="1" noCrop="1"/>
          </p:cNvPicPr>
          <p:nvPr/>
        </p:nvPicPr>
        <p:blipFill>
          <a:blip r:embed="rId2" cstate="print"/>
          <a:srcRect/>
          <a:stretch>
            <a:fillRect/>
          </a:stretch>
        </p:blipFill>
        <p:spPr bwMode="auto">
          <a:xfrm>
            <a:off x="2971800" y="1752600"/>
            <a:ext cx="2209800" cy="2209800"/>
          </a:xfrm>
          <a:prstGeom prst="rect">
            <a:avLst/>
          </a:prstGeom>
          <a:noFill/>
        </p:spPr>
      </p:pic>
    </p:spTree>
    <p:extLst>
      <p:ext uri="{BB962C8B-B14F-4D97-AF65-F5344CB8AC3E}">
        <p14:creationId xmlns:p14="http://schemas.microsoft.com/office/powerpoint/2010/main" val="56256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7592" y="2349062"/>
            <a:ext cx="4588816" cy="2002221"/>
          </a:xfrm>
        </p:spPr>
        <p:txBody>
          <a:bodyPr>
            <a:normAutofit/>
          </a:bodyPr>
          <a:lstStyle/>
          <a:p>
            <a:r>
              <a:rPr lang="en-US" dirty="0"/>
              <a:t>FIRST THINGS FIRST</a:t>
            </a:r>
          </a:p>
        </p:txBody>
      </p:sp>
    </p:spTree>
    <p:extLst>
      <p:ext uri="{BB962C8B-B14F-4D97-AF65-F5344CB8AC3E}">
        <p14:creationId xmlns:p14="http://schemas.microsoft.com/office/powerpoint/2010/main" val="451974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5472-50F0-4788-94EC-B4C705B14BED}"/>
              </a:ext>
            </a:extLst>
          </p:cNvPr>
          <p:cNvSpPr>
            <a:spLocks noGrp="1"/>
          </p:cNvSpPr>
          <p:nvPr>
            <p:ph type="ctrTitle"/>
          </p:nvPr>
        </p:nvSpPr>
        <p:spPr/>
        <p:txBody>
          <a:bodyPr>
            <a:normAutofit/>
          </a:bodyPr>
          <a:lstStyle/>
          <a:p>
            <a:r>
              <a:rPr lang="en-US" sz="3300">
                <a:latin typeface="Montserrat ExtraBold"/>
              </a:rPr>
              <a:t>Forms, Forms, Forms</a:t>
            </a:r>
          </a:p>
        </p:txBody>
      </p:sp>
      <p:pic>
        <p:nvPicPr>
          <p:cNvPr id="4" name="Picture 4">
            <a:extLst>
              <a:ext uri="{FF2B5EF4-FFF2-40B4-BE49-F238E27FC236}">
                <a16:creationId xmlns:a16="http://schemas.microsoft.com/office/drawing/2014/main" id="{CF6273AD-C0B3-42A8-97C7-626EF8F738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6892" y="1896794"/>
            <a:ext cx="2743200" cy="1540412"/>
          </a:xfrm>
          <a:prstGeom prst="rect">
            <a:avLst/>
          </a:prstGeom>
        </p:spPr>
      </p:pic>
      <p:pic>
        <p:nvPicPr>
          <p:cNvPr id="8" name="Picture 8">
            <a:extLst>
              <a:ext uri="{FF2B5EF4-FFF2-40B4-BE49-F238E27FC236}">
                <a16:creationId xmlns:a16="http://schemas.microsoft.com/office/drawing/2014/main" id="{09E56B72-0C89-4A38-B5B1-DC819CF3DC1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968815" y="1566412"/>
            <a:ext cx="2743200" cy="2057400"/>
          </a:xfrm>
          <a:prstGeom prst="rect">
            <a:avLst/>
          </a:prstGeom>
        </p:spPr>
      </p:pic>
      <p:pic>
        <p:nvPicPr>
          <p:cNvPr id="12" name="Picture 12" descr="Colorful macaroons in a box">
            <a:extLst>
              <a:ext uri="{FF2B5EF4-FFF2-40B4-BE49-F238E27FC236}">
                <a16:creationId xmlns:a16="http://schemas.microsoft.com/office/drawing/2014/main" id="{BF2090FE-C009-442B-8B24-CF607253A3E9}"/>
              </a:ext>
            </a:extLst>
          </p:cNvPr>
          <p:cNvPicPr>
            <a:picLocks noChangeAspect="1"/>
          </p:cNvPicPr>
          <p:nvPr/>
        </p:nvPicPr>
        <p:blipFill>
          <a:blip r:embed="rId6"/>
          <a:stretch>
            <a:fillRect/>
          </a:stretch>
        </p:blipFill>
        <p:spPr>
          <a:xfrm>
            <a:off x="2668438" y="3679389"/>
            <a:ext cx="2743199" cy="1828353"/>
          </a:xfrm>
          <a:prstGeom prst="rect">
            <a:avLst/>
          </a:prstGeom>
        </p:spPr>
      </p:pic>
    </p:spTree>
    <p:extLst>
      <p:ext uri="{BB962C8B-B14F-4D97-AF65-F5344CB8AC3E}">
        <p14:creationId xmlns:p14="http://schemas.microsoft.com/office/powerpoint/2010/main" val="416748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83FB9-AF94-4DD9-9736-BC8837600B08}"/>
              </a:ext>
            </a:extLst>
          </p:cNvPr>
          <p:cNvSpPr>
            <a:spLocks noGrp="1"/>
          </p:cNvSpPr>
          <p:nvPr>
            <p:ph type="ctrTitle"/>
          </p:nvPr>
        </p:nvSpPr>
        <p:spPr>
          <a:xfrm>
            <a:off x="445770" y="637125"/>
            <a:ext cx="2851707" cy="5256371"/>
          </a:xfrm>
        </p:spPr>
        <p:txBody>
          <a:bodyPr vert="horz" lIns="91440" tIns="45720" rIns="91440" bIns="45720" rtlCol="0" anchor="ctr">
            <a:normAutofit/>
          </a:bodyPr>
          <a:lstStyle/>
          <a:p>
            <a:r>
              <a:rPr lang="en-US" sz="3500" kern="1200">
                <a:latin typeface="Montserrat ExtraBold"/>
                <a:cs typeface="+mj-cs"/>
              </a:rPr>
              <a:t>Why are there so many forms?</a:t>
            </a:r>
          </a:p>
        </p:txBody>
      </p:sp>
      <p:graphicFrame>
        <p:nvGraphicFramePr>
          <p:cNvPr id="7" name="Text Placeholder 2">
            <a:extLst>
              <a:ext uri="{FF2B5EF4-FFF2-40B4-BE49-F238E27FC236}">
                <a16:creationId xmlns:a16="http://schemas.microsoft.com/office/drawing/2014/main" id="{19E2A75C-E791-4555-8B15-BFF3676BACD0}"/>
              </a:ext>
            </a:extLst>
          </p:cNvPr>
          <p:cNvGraphicFramePr/>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5" name="Graphic 265" descr="Document with solid fill">
            <a:extLst>
              <a:ext uri="{FF2B5EF4-FFF2-40B4-BE49-F238E27FC236}">
                <a16:creationId xmlns:a16="http://schemas.microsoft.com/office/drawing/2014/main" id="{2EEAA3E9-35A8-4708-8BAC-AAC4A18F41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1637" y="5213838"/>
            <a:ext cx="749545" cy="749545"/>
          </a:xfrm>
          <a:prstGeom prst="rect">
            <a:avLst/>
          </a:prstGeom>
        </p:spPr>
      </p:pic>
    </p:spTree>
    <p:extLst>
      <p:ext uri="{BB962C8B-B14F-4D97-AF65-F5344CB8AC3E}">
        <p14:creationId xmlns:p14="http://schemas.microsoft.com/office/powerpoint/2010/main" val="839647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0" y="365125"/>
            <a:ext cx="7886700" cy="1325563"/>
          </a:xfrm>
        </p:spPr>
        <p:txBody>
          <a:bodyPr vert="horz" lIns="91440" tIns="45720" rIns="91440" bIns="45720" rtlCol="0" anchor="ctr">
            <a:normAutofit/>
          </a:bodyPr>
          <a:lstStyle/>
          <a:p>
            <a:r>
              <a:rPr lang="en-US" sz="4300" kern="1200">
                <a:solidFill>
                  <a:schemeClr val="tx1"/>
                </a:solidFill>
                <a:latin typeface="+mj-lt"/>
                <a:ea typeface="+mj-ea"/>
                <a:cs typeface="+mj-cs"/>
              </a:rPr>
              <a:t>AUTHORITIES AND APPROVALS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28650" y="1929384"/>
            <a:ext cx="7886700" cy="4251960"/>
          </a:xfrm>
        </p:spPr>
        <p:txBody>
          <a:bodyPr vert="horz" lIns="91440" tIns="45720" rIns="91440" bIns="45720" rtlCol="0">
            <a:normAutofit/>
          </a:bodyPr>
          <a:lstStyle/>
          <a:p>
            <a:pPr indent="-228600">
              <a:buFont typeface="Arial" panose="020B0604020202020204" pitchFamily="34" charset="0"/>
              <a:buChar char="•"/>
            </a:pPr>
            <a:r>
              <a:rPr lang="en-US" sz="1900" b="0" dirty="0">
                <a:solidFill>
                  <a:schemeClr val="tx1"/>
                </a:solidFill>
                <a:latin typeface="+mn-lt"/>
              </a:rPr>
              <a:t>Everyone who spends money must have the authority to do so.</a:t>
            </a:r>
          </a:p>
          <a:p>
            <a:pPr marL="342900" indent="-228600">
              <a:buFont typeface="Arial" panose="020B0604020202020204" pitchFamily="34" charset="0"/>
              <a:buChar char="•"/>
            </a:pPr>
            <a:r>
              <a:rPr lang="en-US" sz="1900" b="0" dirty="0">
                <a:solidFill>
                  <a:schemeClr val="tx1"/>
                </a:solidFill>
                <a:latin typeface="+mn-lt"/>
              </a:rPr>
              <a:t>Org Code Signature Delegation form submitted annually</a:t>
            </a:r>
          </a:p>
          <a:p>
            <a:pPr marL="342900" indent="-228600">
              <a:buFont typeface="Arial" panose="020B0604020202020204" pitchFamily="34" charset="0"/>
              <a:buChar char="•"/>
            </a:pPr>
            <a:r>
              <a:rPr lang="en-US" sz="1900" b="0" dirty="0">
                <a:solidFill>
                  <a:schemeClr val="tx1"/>
                </a:solidFill>
                <a:latin typeface="+mn-lt"/>
              </a:rPr>
              <a:t>Written authority to use non-delegated orgs</a:t>
            </a:r>
          </a:p>
          <a:p>
            <a:pPr indent="-228600">
              <a:buFont typeface="Arial" panose="020B0604020202020204" pitchFamily="34" charset="0"/>
              <a:buChar char="•"/>
            </a:pPr>
            <a:endParaRPr lang="en-US" sz="1900" b="0" dirty="0">
              <a:solidFill>
                <a:schemeClr val="tx1"/>
              </a:solidFill>
              <a:latin typeface="+mn-lt"/>
            </a:endParaRPr>
          </a:p>
          <a:p>
            <a:pPr indent="-228600">
              <a:buFont typeface="Arial" panose="020B0604020202020204" pitchFamily="34" charset="0"/>
              <a:buChar char="•"/>
            </a:pPr>
            <a:r>
              <a:rPr lang="en-US" sz="1900" b="0" dirty="0">
                <a:solidFill>
                  <a:schemeClr val="tx1"/>
                </a:solidFill>
                <a:latin typeface="+mn-lt"/>
              </a:rPr>
              <a:t>Many of the things we spend money on need to be approved in advance:</a:t>
            </a:r>
          </a:p>
          <a:p>
            <a:pPr marL="342900" indent="-228600">
              <a:buFont typeface="Arial" panose="020B0604020202020204" pitchFamily="34" charset="0"/>
              <a:buChar char="•"/>
            </a:pPr>
            <a:r>
              <a:rPr lang="en-US" sz="1900" b="0" dirty="0">
                <a:solidFill>
                  <a:schemeClr val="tx1"/>
                </a:solidFill>
                <a:latin typeface="+mn-lt"/>
              </a:rPr>
              <a:t>Approval Request Forms</a:t>
            </a:r>
          </a:p>
          <a:p>
            <a:pPr marL="342900" indent="-228600">
              <a:buFont typeface="Arial" panose="020B0604020202020204" pitchFamily="34" charset="0"/>
              <a:buChar char="•"/>
            </a:pPr>
            <a:r>
              <a:rPr lang="en-US" sz="1900" b="0" dirty="0">
                <a:solidFill>
                  <a:schemeClr val="tx1"/>
                </a:solidFill>
                <a:latin typeface="+mn-lt"/>
              </a:rPr>
              <a:t>IT Approvals – contact ITPurchasing@cccs.edu</a:t>
            </a:r>
          </a:p>
          <a:p>
            <a:pPr marL="342900" indent="-228600">
              <a:buFont typeface="Arial" panose="020B0604020202020204" pitchFamily="34" charset="0"/>
              <a:buChar char="•"/>
            </a:pPr>
            <a:r>
              <a:rPr lang="en-US" sz="1900" b="0" dirty="0">
                <a:solidFill>
                  <a:schemeClr val="tx1"/>
                </a:solidFill>
                <a:latin typeface="+mn-lt"/>
              </a:rPr>
              <a:t>Furniture – except for chairs (must be black) and </a:t>
            </a:r>
            <a:r>
              <a:rPr lang="en-US" sz="1900" b="0" dirty="0" err="1">
                <a:solidFill>
                  <a:schemeClr val="tx1"/>
                </a:solidFill>
                <a:latin typeface="+mn-lt"/>
              </a:rPr>
              <a:t>Varidesk</a:t>
            </a:r>
            <a:r>
              <a:rPr lang="en-US" sz="1900" b="0" dirty="0">
                <a:solidFill>
                  <a:schemeClr val="tx1"/>
                </a:solidFill>
                <a:latin typeface="+mn-lt"/>
              </a:rPr>
              <a:t> sit/stand units</a:t>
            </a:r>
          </a:p>
        </p:txBody>
      </p:sp>
    </p:spTree>
    <p:extLst>
      <p:ext uri="{BB962C8B-B14F-4D97-AF65-F5344CB8AC3E}">
        <p14:creationId xmlns:p14="http://schemas.microsoft.com/office/powerpoint/2010/main" val="1707917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0AFCC4-2AF5-4905-88AF-1E0EB14BC70E}"/>
              </a:ext>
            </a:extLst>
          </p:cNvPr>
          <p:cNvSpPr>
            <a:spLocks noGrp="1"/>
          </p:cNvSpPr>
          <p:nvPr>
            <p:ph type="ctrTitle"/>
          </p:nvPr>
        </p:nvSpPr>
        <p:spPr>
          <a:xfrm>
            <a:off x="538378" y="1204108"/>
            <a:ext cx="2331765" cy="1781175"/>
          </a:xfrm>
        </p:spPr>
        <p:txBody>
          <a:bodyPr vert="horz" lIns="91440" tIns="45720" rIns="91440" bIns="45720" rtlCol="0" anchor="ctr">
            <a:normAutofit/>
          </a:bodyPr>
          <a:lstStyle/>
          <a:p>
            <a:r>
              <a:rPr lang="en-US" sz="2200" kern="1200">
                <a:solidFill>
                  <a:srgbClr val="FFFFFF"/>
                </a:solidFill>
                <a:latin typeface="Montserrat ExtraBold"/>
                <a:cs typeface="+mj-cs"/>
              </a:rPr>
              <a:t>Org Code Signature Delegation &amp; Approval</a:t>
            </a:r>
          </a:p>
        </p:txBody>
      </p:sp>
      <p:pic>
        <p:nvPicPr>
          <p:cNvPr id="4" name="Picture 4" descr="Table&#10;&#10;Description automatically generated">
            <a:extLst>
              <a:ext uri="{FF2B5EF4-FFF2-40B4-BE49-F238E27FC236}">
                <a16:creationId xmlns:a16="http://schemas.microsoft.com/office/drawing/2014/main" id="{49554C08-495D-4D2D-BA55-99F41B75E6C8}"/>
              </a:ext>
            </a:extLst>
          </p:cNvPr>
          <p:cNvPicPr>
            <a:picLocks noChangeAspect="1"/>
          </p:cNvPicPr>
          <p:nvPr/>
        </p:nvPicPr>
        <p:blipFill>
          <a:blip r:embed="rId2"/>
          <a:stretch>
            <a:fillRect/>
          </a:stretch>
        </p:blipFill>
        <p:spPr>
          <a:xfrm>
            <a:off x="3971935" y="345722"/>
            <a:ext cx="4622181" cy="5958851"/>
          </a:xfrm>
          <a:prstGeom prst="rect">
            <a:avLst/>
          </a:prstGeom>
        </p:spPr>
      </p:pic>
      <p:sp>
        <p:nvSpPr>
          <p:cNvPr id="21" name="Oval 20">
            <a:extLst>
              <a:ext uri="{FF2B5EF4-FFF2-40B4-BE49-F238E27FC236}">
                <a16:creationId xmlns:a16="http://schemas.microsoft.com/office/drawing/2014/main" id="{71E50C8E-5B57-4F45-9AF5-FF2B9C44C407}"/>
              </a:ext>
            </a:extLst>
          </p:cNvPr>
          <p:cNvSpPr/>
          <p:nvPr/>
        </p:nvSpPr>
        <p:spPr>
          <a:xfrm>
            <a:off x="4119588" y="4275818"/>
            <a:ext cx="2970387" cy="10129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98DC037-22B0-4A81-8CCA-6DC5D2D406D0}"/>
              </a:ext>
            </a:extLst>
          </p:cNvPr>
          <p:cNvSpPr txBox="1"/>
          <p:nvPr/>
        </p:nvSpPr>
        <p:spPr>
          <a:xfrm>
            <a:off x="540727" y="3694967"/>
            <a:ext cx="29016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tx2"/>
                </a:solidFill>
                <a:cs typeface="Arial"/>
              </a:rPr>
              <a:t>Required for all staff who will sign for expenditures on an org​</a:t>
            </a:r>
            <a:endParaRPr lang="en-US" b="1" dirty="0">
              <a:solidFill>
                <a:schemeClr val="tx2"/>
              </a:solidFill>
              <a:cs typeface="Calibri" panose="020F0502020204030204"/>
            </a:endParaRPr>
          </a:p>
          <a:p>
            <a:pPr marL="285750" indent="-285750">
              <a:buFont typeface="Arial"/>
              <a:buChar char="•"/>
            </a:pPr>
            <a:r>
              <a:rPr lang="en-US" b="1" dirty="0">
                <a:solidFill>
                  <a:schemeClr val="tx2"/>
                </a:solidFill>
                <a:cs typeface="Arial"/>
              </a:rPr>
              <a:t>A new form is required annually​</a:t>
            </a:r>
          </a:p>
          <a:p>
            <a:pPr marL="285750" indent="-285750">
              <a:buFont typeface="Arial"/>
              <a:buChar char="•"/>
            </a:pPr>
            <a:r>
              <a:rPr lang="en-US" b="1" dirty="0">
                <a:solidFill>
                  <a:schemeClr val="tx2"/>
                </a:solidFill>
                <a:cs typeface="Arial"/>
              </a:rPr>
              <a:t>This form requires original signatures</a:t>
            </a:r>
          </a:p>
          <a:p>
            <a:pPr marL="285750" indent="-285750">
              <a:buFont typeface="Arial"/>
              <a:buChar char="•"/>
            </a:pPr>
            <a:r>
              <a:rPr lang="en-US" b="1" dirty="0">
                <a:solidFill>
                  <a:schemeClr val="tx2"/>
                </a:solidFill>
                <a:cs typeface="Arial"/>
              </a:rPr>
              <a:t>Submit to Audrey Lucero</a:t>
            </a:r>
          </a:p>
        </p:txBody>
      </p:sp>
    </p:spTree>
    <p:extLst>
      <p:ext uri="{BB962C8B-B14F-4D97-AF65-F5344CB8AC3E}">
        <p14:creationId xmlns:p14="http://schemas.microsoft.com/office/powerpoint/2010/main" val="2680896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CDDD4-F25D-41CD-931A-16169FFD4EE5}"/>
              </a:ext>
            </a:extLst>
          </p:cNvPr>
          <p:cNvSpPr>
            <a:spLocks noGrp="1"/>
          </p:cNvSpPr>
          <p:nvPr>
            <p:ph type="ctrTitle"/>
          </p:nvPr>
        </p:nvSpPr>
        <p:spPr>
          <a:xfrm>
            <a:off x="725214" y="1204108"/>
            <a:ext cx="2002054" cy="1781175"/>
          </a:xfrm>
        </p:spPr>
        <p:txBody>
          <a:bodyPr vert="horz" lIns="91440" tIns="45720" rIns="91440" bIns="45720" rtlCol="0" anchor="ctr">
            <a:normAutofit fontScale="90000"/>
          </a:bodyPr>
          <a:lstStyle/>
          <a:p>
            <a:r>
              <a:rPr lang="en-US" kern="1200">
                <a:solidFill>
                  <a:srgbClr val="FFFFFF"/>
                </a:solidFill>
                <a:latin typeface="Montserrat ExtraBold"/>
                <a:cs typeface="+mj-cs"/>
              </a:rPr>
              <a:t>Banner Security Finance Role</a:t>
            </a:r>
          </a:p>
        </p:txBody>
      </p:sp>
      <p:pic>
        <p:nvPicPr>
          <p:cNvPr id="7" name="Picture 7" descr="Table&#10;&#10;Description automatically generated">
            <a:extLst>
              <a:ext uri="{FF2B5EF4-FFF2-40B4-BE49-F238E27FC236}">
                <a16:creationId xmlns:a16="http://schemas.microsoft.com/office/drawing/2014/main" id="{D287FA5A-5FFA-4BFE-99E2-0112A8858BDA}"/>
              </a:ext>
            </a:extLst>
          </p:cNvPr>
          <p:cNvPicPr>
            <a:picLocks noChangeAspect="1"/>
          </p:cNvPicPr>
          <p:nvPr/>
        </p:nvPicPr>
        <p:blipFill>
          <a:blip r:embed="rId2"/>
          <a:stretch>
            <a:fillRect/>
          </a:stretch>
        </p:blipFill>
        <p:spPr>
          <a:xfrm>
            <a:off x="3511019" y="523061"/>
            <a:ext cx="5283775" cy="5803629"/>
          </a:xfrm>
          <a:prstGeom prst="rect">
            <a:avLst/>
          </a:prstGeom>
        </p:spPr>
      </p:pic>
      <p:sp>
        <p:nvSpPr>
          <p:cNvPr id="3" name="TextBox 2">
            <a:extLst>
              <a:ext uri="{FF2B5EF4-FFF2-40B4-BE49-F238E27FC236}">
                <a16:creationId xmlns:a16="http://schemas.microsoft.com/office/drawing/2014/main" id="{D8137E3A-8062-4109-982C-D977C9C8212F}"/>
              </a:ext>
            </a:extLst>
          </p:cNvPr>
          <p:cNvSpPr txBox="1"/>
          <p:nvPr/>
        </p:nvSpPr>
        <p:spPr>
          <a:xfrm>
            <a:off x="467458" y="3612743"/>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tx2"/>
                </a:solidFill>
                <a:cs typeface="Arial"/>
              </a:rPr>
              <a:t>Required for general log-in access to Banner</a:t>
            </a:r>
            <a:r>
              <a:rPr lang="en-US" dirty="0">
                <a:solidFill>
                  <a:schemeClr val="tx2"/>
                </a:solidFill>
                <a:cs typeface="Arial"/>
              </a:rPr>
              <a:t>​</a:t>
            </a:r>
            <a:endParaRPr lang="en-US" dirty="0">
              <a:solidFill>
                <a:schemeClr val="tx2"/>
              </a:solidFill>
              <a:cs typeface="Calibri" panose="020F0502020204030204"/>
            </a:endParaRPr>
          </a:p>
          <a:p>
            <a:pPr marL="285750" indent="-285750">
              <a:buFont typeface="Arial"/>
              <a:buChar char="•"/>
            </a:pPr>
            <a:r>
              <a:rPr lang="en-US" b="1" dirty="0">
                <a:solidFill>
                  <a:schemeClr val="tx2"/>
                </a:solidFill>
                <a:cs typeface="Arial"/>
              </a:rPr>
              <a:t>Provides Banner access to the finance screens</a:t>
            </a:r>
            <a:r>
              <a:rPr lang="en-US" dirty="0">
                <a:solidFill>
                  <a:schemeClr val="tx2"/>
                </a:solidFill>
                <a:cs typeface="Arial"/>
              </a:rPr>
              <a:t>​</a:t>
            </a:r>
          </a:p>
          <a:p>
            <a:pPr marL="285750" indent="-285750">
              <a:buFont typeface="Arial"/>
              <a:buChar char="•"/>
            </a:pPr>
            <a:r>
              <a:rPr lang="en-US" b="1" dirty="0">
                <a:solidFill>
                  <a:schemeClr val="tx2"/>
                </a:solidFill>
                <a:cs typeface="Arial"/>
              </a:rPr>
              <a:t>Purchasing will handle this form for PCards</a:t>
            </a:r>
          </a:p>
          <a:p>
            <a:pPr marL="285750" indent="-285750">
              <a:buFont typeface="Arial"/>
              <a:buChar char="•"/>
            </a:pPr>
            <a:r>
              <a:rPr lang="en-US" b="1" dirty="0">
                <a:solidFill>
                  <a:schemeClr val="tx2"/>
                </a:solidFill>
                <a:cs typeface="Arial"/>
              </a:rPr>
              <a:t>Contact Karen Vazquez for other access needs</a:t>
            </a:r>
          </a:p>
        </p:txBody>
      </p:sp>
    </p:spTree>
    <p:extLst>
      <p:ext uri="{BB962C8B-B14F-4D97-AF65-F5344CB8AC3E}">
        <p14:creationId xmlns:p14="http://schemas.microsoft.com/office/powerpoint/2010/main" val="3560502602"/>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Title/Intro Slides">
  <a:themeElements>
    <a:clrScheme name="CCCS Color Palette">
      <a:dk1>
        <a:srgbClr val="000000"/>
      </a:dk1>
      <a:lt1>
        <a:srgbClr val="FFFFFF"/>
      </a:lt1>
      <a:dk2>
        <a:srgbClr val="143958"/>
      </a:dk2>
      <a:lt2>
        <a:srgbClr val="FBBD34"/>
      </a:lt2>
      <a:accent1>
        <a:srgbClr val="C5C2B0"/>
      </a:accent1>
      <a:accent2>
        <a:srgbClr val="0D1721"/>
      </a:accent2>
      <a:accent3>
        <a:srgbClr val="1A2936"/>
      </a:accent3>
      <a:accent4>
        <a:srgbClr val="F7D05F"/>
      </a:accent4>
      <a:accent5>
        <a:srgbClr val="F2F2F2"/>
      </a:accent5>
      <a:accent6>
        <a:srgbClr val="FFFFFF"/>
      </a:accent6>
      <a:hlink>
        <a:srgbClr val="FFFFFF"/>
      </a:hlink>
      <a:folHlink>
        <a:srgbClr val="FEFFF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dy Slides White">
  <a:themeElements>
    <a:clrScheme name="CCCS Color Palette">
      <a:dk1>
        <a:srgbClr val="000000"/>
      </a:dk1>
      <a:lt1>
        <a:srgbClr val="FFFFFF"/>
      </a:lt1>
      <a:dk2>
        <a:srgbClr val="143958"/>
      </a:dk2>
      <a:lt2>
        <a:srgbClr val="FBBD34"/>
      </a:lt2>
      <a:accent1>
        <a:srgbClr val="C5C2B0"/>
      </a:accent1>
      <a:accent2>
        <a:srgbClr val="0D1721"/>
      </a:accent2>
      <a:accent3>
        <a:srgbClr val="1A2936"/>
      </a:accent3>
      <a:accent4>
        <a:srgbClr val="F7D05F"/>
      </a:accent4>
      <a:accent5>
        <a:srgbClr val="F2F2F2"/>
      </a:accent5>
      <a:accent6>
        <a:srgbClr val="FFFFFF"/>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s Blue">
  <a:themeElements>
    <a:clrScheme name="Custom 1">
      <a:dk1>
        <a:srgbClr val="000000"/>
      </a:dk1>
      <a:lt1>
        <a:srgbClr val="FFFFFF"/>
      </a:lt1>
      <a:dk2>
        <a:srgbClr val="143958"/>
      </a:dk2>
      <a:lt2>
        <a:srgbClr val="FBBD34"/>
      </a:lt2>
      <a:accent1>
        <a:srgbClr val="C5C2B0"/>
      </a:accent1>
      <a:accent2>
        <a:srgbClr val="0D1721"/>
      </a:accent2>
      <a:accent3>
        <a:srgbClr val="1A2936"/>
      </a:accent3>
      <a:accent4>
        <a:srgbClr val="F7D05F"/>
      </a:accent4>
      <a:accent5>
        <a:srgbClr val="F2F2F2"/>
      </a:accent5>
      <a:accent6>
        <a:srgbClr val="FFFFFF"/>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ank You Slides">
  <a:themeElements>
    <a:clrScheme name="CCCS Color Palette">
      <a:dk1>
        <a:srgbClr val="000000"/>
      </a:dk1>
      <a:lt1>
        <a:srgbClr val="FFFFFF"/>
      </a:lt1>
      <a:dk2>
        <a:srgbClr val="143958"/>
      </a:dk2>
      <a:lt2>
        <a:srgbClr val="FBBD34"/>
      </a:lt2>
      <a:accent1>
        <a:srgbClr val="C5C2B0"/>
      </a:accent1>
      <a:accent2>
        <a:srgbClr val="0D1721"/>
      </a:accent2>
      <a:accent3>
        <a:srgbClr val="1A2936"/>
      </a:accent3>
      <a:accent4>
        <a:srgbClr val="F7D05F"/>
      </a:accent4>
      <a:accent5>
        <a:srgbClr val="F2F2F2"/>
      </a:accent5>
      <a:accent6>
        <a:srgbClr val="FFFFFF"/>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1807</Words>
  <Application>Microsoft Office PowerPoint</Application>
  <PresentationFormat>On-screen Show (4:3)</PresentationFormat>
  <Paragraphs>224</Paragraphs>
  <Slides>34</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34</vt:i4>
      </vt:variant>
    </vt:vector>
  </HeadingPairs>
  <TitlesOfParts>
    <vt:vector size="46" baseType="lpstr">
      <vt:lpstr>Arial</vt:lpstr>
      <vt:lpstr>Calibri</vt:lpstr>
      <vt:lpstr>Calibri Light</vt:lpstr>
      <vt:lpstr>Cambria</vt:lpstr>
      <vt:lpstr>Montserrat</vt:lpstr>
      <vt:lpstr>Montserrat ExtraBold</vt:lpstr>
      <vt:lpstr>Playfair Display</vt:lpstr>
      <vt:lpstr>Title/Intro Slides</vt:lpstr>
      <vt:lpstr>Body Slides White</vt:lpstr>
      <vt:lpstr>Body Slides Blue</vt:lpstr>
      <vt:lpstr>Thank You Slides</vt:lpstr>
      <vt:lpstr>Adjacency</vt:lpstr>
      <vt:lpstr>HANDLING PURCHASES AT CCCS January 2023</vt:lpstr>
      <vt:lpstr>PROCUREMENT CODE OF ETHICS</vt:lpstr>
      <vt:lpstr>Why are there so many rules?   To ensure compliance with State of Colorado Fiscal Rules, Procurement Code, Personnel Rules, System Policies and Procedures.  To ensure every procurement is documented appropriately.  To abide by the State of Colorado Code of Ethics  To work smarter, not harder. </vt:lpstr>
      <vt:lpstr>FIRST THINGS FIRST</vt:lpstr>
      <vt:lpstr>Forms, Forms, Forms</vt:lpstr>
      <vt:lpstr>Why are there so many forms?</vt:lpstr>
      <vt:lpstr>AUTHORITIES AND APPROVALS</vt:lpstr>
      <vt:lpstr>Org Code Signature Delegation &amp; Approval</vt:lpstr>
      <vt:lpstr>Banner Security Finance Role</vt:lpstr>
      <vt:lpstr>Banner Security Access Request for Finance Activities</vt:lpstr>
      <vt:lpstr>Banner Security Access Request for Finance Activities </vt:lpstr>
      <vt:lpstr>Approval Request Form</vt:lpstr>
      <vt:lpstr>A Note on Signatures</vt:lpstr>
      <vt:lpstr>Considerations in Purchasing</vt:lpstr>
      <vt:lpstr>Every Purchase Has Two Pieces</vt:lpstr>
      <vt:lpstr>General Considerations</vt:lpstr>
      <vt:lpstr>Pre-Approvals</vt:lpstr>
      <vt:lpstr>A Note About Software</vt:lpstr>
      <vt:lpstr>Prohibited Purchases</vt:lpstr>
      <vt:lpstr>Prohibited Purchases</vt:lpstr>
      <vt:lpstr>Purchasing Limits To Keep In Mind</vt:lpstr>
      <vt:lpstr>Price Agreements</vt:lpstr>
      <vt:lpstr>Goods VS Services</vt:lpstr>
      <vt:lpstr>Independent Contractor vs Employee</vt:lpstr>
      <vt:lpstr>Purchase Orders</vt:lpstr>
      <vt:lpstr>Purchase Requisition (PR)</vt:lpstr>
      <vt:lpstr>Change Orders for POs and PAs</vt:lpstr>
      <vt:lpstr>Finance’s Process for Purchase Requistions</vt:lpstr>
      <vt:lpstr>Paying Invoices against Purchase Orders</vt:lpstr>
      <vt:lpstr>Example of Multi-Line Receiving</vt:lpstr>
      <vt:lpstr>Paying for Small Purchases less than $5,000</vt:lpstr>
      <vt:lpstr>What are your take-aways?</vt:lpstr>
      <vt:lpstr>Helpful Contacts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Eleni Dimou</dc:creator>
  <cp:lastModifiedBy>Hindsman, Terry</cp:lastModifiedBy>
  <cp:revision>39</cp:revision>
  <dcterms:created xsi:type="dcterms:W3CDTF">2018-04-04T19:20:17Z</dcterms:created>
  <dcterms:modified xsi:type="dcterms:W3CDTF">2023-12-11T16:33:48Z</dcterms:modified>
</cp:coreProperties>
</file>