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59" r:id="rId4"/>
    <p:sldId id="258" r:id="rId5"/>
    <p:sldId id="260" r:id="rId6"/>
    <p:sldId id="266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163"/>
    <a:srgbClr val="75DA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16"/>
    <p:restoredTop sz="94680"/>
  </p:normalViewPr>
  <p:slideViewPr>
    <p:cSldViewPr snapToGrid="0" snapToObjects="1">
      <p:cViewPr varScale="1">
        <p:scale>
          <a:sx n="137" d="100"/>
          <a:sy n="137" d="100"/>
        </p:scale>
        <p:origin x="14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8CC54-86F9-8748-9C3F-4E0766A8E548}" type="datetimeFigureOut">
              <a:rPr lang="en-US" smtClean="0"/>
              <a:t>4/25/19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A292A-66A8-A847-BC50-6E586EAC4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36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A292A-66A8-A847-BC50-6E586EAC4B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35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A292A-66A8-A847-BC50-6E586EAC4B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0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A292A-66A8-A847-BC50-6E586EAC4B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36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A292A-66A8-A847-BC50-6E586EAC4B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22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A292A-66A8-A847-BC50-6E586EAC4B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92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A292A-66A8-A847-BC50-6E586EAC4B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0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A292A-66A8-A847-BC50-6E586EAC4B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2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A292A-66A8-A847-BC50-6E586EAC4B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85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FA379-A206-2B48-928C-08A0E803E0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24E56E-FD55-2244-9B99-105128A143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A463B-92D8-1B4F-AD1F-0E6D626DB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764F-3977-304B-A7A6-492B8223971E}" type="datetimeFigureOut">
              <a:rPr lang="en-US" smtClean="0"/>
              <a:t>4/25/19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7C78C-4F4D-384D-A302-780871E7C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C233D-F22C-BA42-B687-F9EB85711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C103-578F-084B-B41D-93121C557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09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F407B-75D5-1740-9D80-BB2D8FEB9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400311-C1C8-A242-B9A1-C8AE679FD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28BFC-1A8E-524D-9D25-84E535AC9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764F-3977-304B-A7A6-492B8223971E}" type="datetimeFigureOut">
              <a:rPr lang="en-US" smtClean="0"/>
              <a:t>4/25/19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A52E6-CE44-D84E-99BB-D8DF07335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6554C-E379-0949-B193-BD17864E7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C103-578F-084B-B41D-93121C557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64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D51A85-75ED-E145-A494-75A7C9256C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EC9FE8-EBB2-4F48-836D-CCD54BCE9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B615D-8164-8241-9CBA-34B0C3253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764F-3977-304B-A7A6-492B8223971E}" type="datetimeFigureOut">
              <a:rPr lang="en-US" smtClean="0"/>
              <a:t>4/25/19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83692-6EB3-4546-B5BE-9CD3A3CF7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71887-8C8E-0341-BCED-5C34EB5FA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C103-578F-084B-B41D-93121C557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42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96F2F-9BB7-2449-B0B4-98525F721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B824A-1611-574E-A601-E9D1847F3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92673-ACF9-DC43-9E48-AF8330023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764F-3977-304B-A7A6-492B8223971E}" type="datetimeFigureOut">
              <a:rPr lang="en-US" smtClean="0"/>
              <a:t>4/25/19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9E38E-D1E5-4545-BD39-35C631FB9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26941-AED0-EC4B-816F-A34061C7B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C103-578F-084B-B41D-93121C557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95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4552D-8FE1-3849-A103-C9456744F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332A24-4518-2246-AAB5-135163BCB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91112-7FEC-7C4F-A9FB-FE1706AE8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764F-3977-304B-A7A6-492B8223971E}" type="datetimeFigureOut">
              <a:rPr lang="en-US" smtClean="0"/>
              <a:t>4/25/19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9981B-73FA-454D-A7F2-D4A001351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2369B-F9DF-2741-9E40-DC91E93F6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C103-578F-084B-B41D-93121C557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95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B7EC7-986C-6E4C-9A73-7D959C425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EB842-82A3-7D40-8811-74133EBEE2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AE3A2-CC66-5D45-8F57-93A54E592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72E1C-1E6B-5D4B-B7C6-2B879CFE5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764F-3977-304B-A7A6-492B8223971E}" type="datetimeFigureOut">
              <a:rPr lang="en-US" smtClean="0"/>
              <a:t>4/25/19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031354-7009-9A4D-A7DE-78AF3BEC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CBB4A-8CC7-8F4F-B19D-C4D9532A5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C103-578F-084B-B41D-93121C557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61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BD56B-6560-6E44-8E0C-013759D73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91E55-E224-C54A-9450-5EC47F1CA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9C1C4E-8FF9-C240-95F1-0F3781EA83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252A2A-2B9F-954B-BA97-8B8C60844E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2807B7-AC42-9D40-BCBE-4ACE2414AF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00BEC6-B4C3-0F46-B76D-F2EAF102C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764F-3977-304B-A7A6-492B8223971E}" type="datetimeFigureOut">
              <a:rPr lang="en-US" smtClean="0"/>
              <a:t>4/25/19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B37924-7AB3-624D-B0D4-4479AC47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AAA45B-0FC6-6945-83FF-7A5922A77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C103-578F-084B-B41D-93121C557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29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7F3B0-468C-FA49-AAE3-BA998E6B6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53DAE2-061D-CA40-8B29-7730144C1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764F-3977-304B-A7A6-492B8223971E}" type="datetimeFigureOut">
              <a:rPr lang="en-US" smtClean="0"/>
              <a:t>4/25/19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602581-8F90-014B-BC35-8ECC9D82D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9A246F-2A06-964B-8D18-D3F43FB4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C103-578F-084B-B41D-93121C557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17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7BDB0D-145A-4A46-957C-1721DAF18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764F-3977-304B-A7A6-492B8223971E}" type="datetimeFigureOut">
              <a:rPr lang="en-US" smtClean="0"/>
              <a:t>4/25/19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DECE19-4B39-BC47-82A0-56005208A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1F5F67-A64A-AE4A-BADC-A837AF866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C103-578F-084B-B41D-93121C557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73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BBCFA-81A5-D74D-A2D5-0A0547093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6B529-F631-F341-91F5-145D54872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0F41D5-B404-C34B-BB79-1CA0AC6E8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EC3D52-EEF6-DD40-8130-A26E403E7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764F-3977-304B-A7A6-492B8223971E}" type="datetimeFigureOut">
              <a:rPr lang="en-US" smtClean="0"/>
              <a:t>4/25/19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28E21F-05F4-714C-9047-7F5DB44F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99D90E-718B-DB46-993D-D7EBD749D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C103-578F-084B-B41D-93121C557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72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03E32-A2E2-8A4A-8811-201F53D05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1BED7C-89E3-714D-824A-2446B4941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F01C11-FBDB-4A4F-BC3A-48A7527B0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A6F6B3-99B4-D446-839E-FC4CD0F0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764F-3977-304B-A7A6-492B8223971E}" type="datetimeFigureOut">
              <a:rPr lang="en-US" smtClean="0"/>
              <a:t>4/25/19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56220-0950-3141-86C4-A7EC68FCE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50975C-E82F-E244-8099-F91ADA21F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C103-578F-084B-B41D-93121C557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8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635FF1-5664-E44D-BDDD-790B61DE8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4CE389-D7FB-1D4C-A424-C7AD82C5F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E0300-C876-D740-8C0F-12BA0C7E46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0764F-3977-304B-A7A6-492B8223971E}" type="datetimeFigureOut">
              <a:rPr lang="en-US" smtClean="0"/>
              <a:t>4/25/19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5179D-9AFB-DE4B-BC95-D1C509D86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F2D6A-896F-C04D-8E89-7D127AD0C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0C103-578F-084B-B41D-93121C557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10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earch.google.com/structured-data/testing-tool/u/0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s://yoast.com/yoast-seo-11-0/" TargetMode="External"/><Relationship Id="rId4" Type="http://schemas.openxmlformats.org/officeDocument/2006/relationships/hyperlink" Target="https://www.searchenginejournal.com/yoast-seo-becomes-first-wordpress-plugin-to-offer-proper-schema-implementation/303671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searchengineland.com/google-starts-showing-more-images-in-the-web-search-results-315804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hrefs.com/blog/image-seo/" TargetMode="External"/><Relationship Id="rId5" Type="http://schemas.openxmlformats.org/officeDocument/2006/relationships/hyperlink" Target="https://yoast.com/image-seo/" TargetMode="External"/><Relationship Id="rId4" Type="http://schemas.openxmlformats.org/officeDocument/2006/relationships/hyperlink" Target="https://searchengineland.com/9-seo-tips-better-google-image-search-results-27860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ashable.com/article/mark-zuckerberg-speaks-on-whatsapp-instagram-messenger-merge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hyperlink" Target="https://blog.twitter.com/en_us/topics/company/2019/health-update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8F061-F695-4447-863A-6939208B5F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291352-2A45-2248-BA9D-A218648F2D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A9B101-4C95-D342-9B3C-A3DF825F8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06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0B1092-A533-004F-8C3D-1A12B0C2B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9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E02A53-0F6A-B74D-9211-C0E2AA7F8994}"/>
              </a:ext>
            </a:extLst>
          </p:cNvPr>
          <p:cNvSpPr/>
          <p:nvPr/>
        </p:nvSpPr>
        <p:spPr>
          <a:xfrm>
            <a:off x="-12440" y="0"/>
            <a:ext cx="12204440" cy="6858000"/>
          </a:xfrm>
          <a:prstGeom prst="rect">
            <a:avLst/>
          </a:prstGeom>
          <a:solidFill>
            <a:srgbClr val="75DA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1C9711-C745-A446-87AB-8ECC5D6149E0}"/>
              </a:ext>
            </a:extLst>
          </p:cNvPr>
          <p:cNvSpPr/>
          <p:nvPr/>
        </p:nvSpPr>
        <p:spPr>
          <a:xfrm>
            <a:off x="-12440" y="373224"/>
            <a:ext cx="7896807" cy="2529382"/>
          </a:xfrm>
          <a:prstGeom prst="rect">
            <a:avLst/>
          </a:prstGeom>
          <a:solidFill>
            <a:srgbClr val="00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082ED9-AF40-AB4E-B2E4-0CE2EF28B72F}"/>
              </a:ext>
            </a:extLst>
          </p:cNvPr>
          <p:cNvSpPr txBox="1"/>
          <p:nvPr/>
        </p:nvSpPr>
        <p:spPr>
          <a:xfrm>
            <a:off x="377890" y="500361"/>
            <a:ext cx="78283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April News Recap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940830-7B1B-8C48-A3AF-FF52ED641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274" y="373224"/>
            <a:ext cx="2572077" cy="2296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32E161-7220-0B43-9C91-24C4B9DB97C2}"/>
              </a:ext>
            </a:extLst>
          </p:cNvPr>
          <p:cNvSpPr txBox="1"/>
          <p:nvPr/>
        </p:nvSpPr>
        <p:spPr>
          <a:xfrm>
            <a:off x="363894" y="1940767"/>
            <a:ext cx="819694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Yoast SEO Plugin Schema Update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Check Schema Code </a:t>
            </a:r>
            <a:r>
              <a:rPr lang="en-US" sz="2800" dirty="0">
                <a:solidFill>
                  <a:schemeClr val="bg1"/>
                </a:solidFill>
                <a:hlinkClick r:id="rId3"/>
              </a:rPr>
              <a:t>Here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Great for Voice Search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By 2020, 50% of 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      searches will be 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      voice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Articles: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hlinkClick r:id="rId4"/>
              </a:rPr>
              <a:t>Search Engine Journal</a:t>
            </a:r>
            <a:endParaRPr lang="en-US" sz="28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hlinkClick r:id="rId5"/>
              </a:rPr>
              <a:t>Yoast</a:t>
            </a:r>
            <a:endParaRPr lang="en-US" sz="28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3DE1BF-D2E8-5E4B-81BF-AD56E998D9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6577" y="3002131"/>
            <a:ext cx="7256350" cy="362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39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E02A53-0F6A-B74D-9211-C0E2AA7F8994}"/>
              </a:ext>
            </a:extLst>
          </p:cNvPr>
          <p:cNvSpPr/>
          <p:nvPr/>
        </p:nvSpPr>
        <p:spPr>
          <a:xfrm>
            <a:off x="-12440" y="0"/>
            <a:ext cx="12204440" cy="6858000"/>
          </a:xfrm>
          <a:prstGeom prst="rect">
            <a:avLst/>
          </a:prstGeom>
          <a:solidFill>
            <a:srgbClr val="75DA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1C9711-C745-A446-87AB-8ECC5D6149E0}"/>
              </a:ext>
            </a:extLst>
          </p:cNvPr>
          <p:cNvSpPr/>
          <p:nvPr/>
        </p:nvSpPr>
        <p:spPr>
          <a:xfrm>
            <a:off x="-12440" y="373223"/>
            <a:ext cx="7038391" cy="2929814"/>
          </a:xfrm>
          <a:prstGeom prst="rect">
            <a:avLst/>
          </a:prstGeom>
          <a:solidFill>
            <a:srgbClr val="00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082ED9-AF40-AB4E-B2E4-0CE2EF28B72F}"/>
              </a:ext>
            </a:extLst>
          </p:cNvPr>
          <p:cNvSpPr txBox="1"/>
          <p:nvPr/>
        </p:nvSpPr>
        <p:spPr>
          <a:xfrm>
            <a:off x="377890" y="500361"/>
            <a:ext cx="78283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April News Recap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32E161-7220-0B43-9C91-24C4B9DB97C2}"/>
              </a:ext>
            </a:extLst>
          </p:cNvPr>
          <p:cNvSpPr txBox="1"/>
          <p:nvPr/>
        </p:nvSpPr>
        <p:spPr>
          <a:xfrm>
            <a:off x="283321" y="1799844"/>
            <a:ext cx="690303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Google To Start Showing More Images In The SERP’s</a:t>
            </a:r>
          </a:p>
          <a:p>
            <a:endParaRPr lang="en-US" sz="2000" b="1" u="sng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Image box shows for 34% of all search queries. Article </a:t>
            </a:r>
            <a:r>
              <a:rPr lang="en-US" sz="2800" dirty="0">
                <a:solidFill>
                  <a:schemeClr val="bg1"/>
                </a:solidFill>
                <a:hlinkClick r:id="rId3"/>
              </a:rPr>
              <a:t>here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SEO Image Optimization Tips: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hlinkClick r:id="rId4"/>
              </a:rPr>
              <a:t>Search Engine Land</a:t>
            </a:r>
            <a:endParaRPr lang="en-US" sz="28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hlinkClick r:id="rId5"/>
              </a:rPr>
              <a:t>Yoast</a:t>
            </a:r>
            <a:endParaRPr lang="en-US" sz="28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  <a:hlinkClick r:id="rId6"/>
              </a:rPr>
              <a:t>AHrefs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sz="2800" b="1" u="sng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FAB4A53-122B-7A4D-A794-C6F0C5BAFD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5338" y="3624297"/>
            <a:ext cx="4318141" cy="32778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2E49B2C-CE74-4044-BFE2-99714B4E48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6359" y="50032"/>
            <a:ext cx="4747120" cy="358010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0A1470C-338A-434D-86A7-DE1EAB825A20}"/>
              </a:ext>
            </a:extLst>
          </p:cNvPr>
          <p:cNvSpPr/>
          <p:nvPr/>
        </p:nvSpPr>
        <p:spPr>
          <a:xfrm>
            <a:off x="7186359" y="3624297"/>
            <a:ext cx="428979" cy="3233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71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E02A53-0F6A-B74D-9211-C0E2AA7F8994}"/>
              </a:ext>
            </a:extLst>
          </p:cNvPr>
          <p:cNvSpPr/>
          <p:nvPr/>
        </p:nvSpPr>
        <p:spPr>
          <a:xfrm>
            <a:off x="-12440" y="-217545"/>
            <a:ext cx="12204440" cy="6858000"/>
          </a:xfrm>
          <a:prstGeom prst="rect">
            <a:avLst/>
          </a:prstGeom>
          <a:solidFill>
            <a:srgbClr val="75DA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1C9711-C745-A446-87AB-8ECC5D6149E0}"/>
              </a:ext>
            </a:extLst>
          </p:cNvPr>
          <p:cNvSpPr/>
          <p:nvPr/>
        </p:nvSpPr>
        <p:spPr>
          <a:xfrm>
            <a:off x="-12440" y="373224"/>
            <a:ext cx="7038391" cy="3638939"/>
          </a:xfrm>
          <a:prstGeom prst="rect">
            <a:avLst/>
          </a:prstGeom>
          <a:solidFill>
            <a:srgbClr val="00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082ED9-AF40-AB4E-B2E4-0CE2EF28B72F}"/>
              </a:ext>
            </a:extLst>
          </p:cNvPr>
          <p:cNvSpPr txBox="1"/>
          <p:nvPr/>
        </p:nvSpPr>
        <p:spPr>
          <a:xfrm>
            <a:off x="377890" y="500361"/>
            <a:ext cx="78283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April News Recap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32E161-7220-0B43-9C91-24C4B9DB97C2}"/>
              </a:ext>
            </a:extLst>
          </p:cNvPr>
          <p:cNvSpPr txBox="1"/>
          <p:nvPr/>
        </p:nvSpPr>
        <p:spPr>
          <a:xfrm>
            <a:off x="363894" y="1940767"/>
            <a:ext cx="65967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Facebook To Merge Messenger, WhatsApp, &amp; Instagram Messages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BC2F23B-769F-1742-A89A-1DA5D7225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005" y="345423"/>
            <a:ext cx="5573654" cy="573206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AD152D9-B747-164D-8129-B5C0E8972AD8}"/>
              </a:ext>
            </a:extLst>
          </p:cNvPr>
          <p:cNvSpPr txBox="1"/>
          <p:nvPr/>
        </p:nvSpPr>
        <p:spPr>
          <a:xfrm>
            <a:off x="124239" y="4602932"/>
            <a:ext cx="6901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hlinkClick r:id="rId4"/>
              </a:rPr>
              <a:t>Zuckerberg Explains Why on </a:t>
            </a:r>
            <a:r>
              <a:rPr lang="en-US" sz="2800" dirty="0" err="1">
                <a:solidFill>
                  <a:schemeClr val="bg1"/>
                </a:solidFill>
                <a:hlinkClick r:id="rId4"/>
              </a:rPr>
              <a:t>Mashable.com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994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E02A53-0F6A-B74D-9211-C0E2AA7F8994}"/>
              </a:ext>
            </a:extLst>
          </p:cNvPr>
          <p:cNvSpPr/>
          <p:nvPr/>
        </p:nvSpPr>
        <p:spPr>
          <a:xfrm>
            <a:off x="-12440" y="0"/>
            <a:ext cx="12204440" cy="6858000"/>
          </a:xfrm>
          <a:prstGeom prst="rect">
            <a:avLst/>
          </a:prstGeom>
          <a:solidFill>
            <a:srgbClr val="75DA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1C9711-C745-A446-87AB-8ECC5D6149E0}"/>
              </a:ext>
            </a:extLst>
          </p:cNvPr>
          <p:cNvSpPr/>
          <p:nvPr/>
        </p:nvSpPr>
        <p:spPr>
          <a:xfrm>
            <a:off x="-12440" y="373224"/>
            <a:ext cx="7038391" cy="3191070"/>
          </a:xfrm>
          <a:prstGeom prst="rect">
            <a:avLst/>
          </a:prstGeom>
          <a:solidFill>
            <a:srgbClr val="00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082ED9-AF40-AB4E-B2E4-0CE2EF28B72F}"/>
              </a:ext>
            </a:extLst>
          </p:cNvPr>
          <p:cNvSpPr txBox="1"/>
          <p:nvPr/>
        </p:nvSpPr>
        <p:spPr>
          <a:xfrm>
            <a:off x="377890" y="500361"/>
            <a:ext cx="78283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April News Recap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940830-7B1B-8C48-A3AF-FF52ED641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4826" y="373224"/>
            <a:ext cx="2572077" cy="2296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32E161-7220-0B43-9C91-24C4B9DB97C2}"/>
              </a:ext>
            </a:extLst>
          </p:cNvPr>
          <p:cNvSpPr txBox="1"/>
          <p:nvPr/>
        </p:nvSpPr>
        <p:spPr>
          <a:xfrm>
            <a:off x="363894" y="1940767"/>
            <a:ext cx="659674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Twitter’s “Hide Reply” Feature Comes Out In June</a:t>
            </a:r>
          </a:p>
          <a:p>
            <a:endParaRPr lang="en-US" sz="4000" b="1" u="sng" dirty="0">
              <a:solidFill>
                <a:schemeClr val="bg1"/>
              </a:solidFill>
            </a:endParaRPr>
          </a:p>
          <a:p>
            <a:endParaRPr lang="en-US" sz="4000" b="1" u="sng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hlinkClick r:id="rId4"/>
              </a:rPr>
              <a:t>Twitter Blog Announcement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DC5DAC-098E-054C-9BDE-6FFEDF68AA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6971" y="3609782"/>
            <a:ext cx="4449828" cy="29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3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E02A53-0F6A-B74D-9211-C0E2AA7F8994}"/>
              </a:ext>
            </a:extLst>
          </p:cNvPr>
          <p:cNvSpPr/>
          <p:nvPr/>
        </p:nvSpPr>
        <p:spPr>
          <a:xfrm>
            <a:off x="-12440" y="0"/>
            <a:ext cx="12204440" cy="6858000"/>
          </a:xfrm>
          <a:prstGeom prst="rect">
            <a:avLst/>
          </a:prstGeom>
          <a:solidFill>
            <a:srgbClr val="75DA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1C9711-C745-A446-87AB-8ECC5D6149E0}"/>
              </a:ext>
            </a:extLst>
          </p:cNvPr>
          <p:cNvSpPr/>
          <p:nvPr/>
        </p:nvSpPr>
        <p:spPr>
          <a:xfrm>
            <a:off x="-12440" y="373224"/>
            <a:ext cx="9512559" cy="1362270"/>
          </a:xfrm>
          <a:prstGeom prst="rect">
            <a:avLst/>
          </a:prstGeom>
          <a:solidFill>
            <a:srgbClr val="00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082ED9-AF40-AB4E-B2E4-0CE2EF28B72F}"/>
              </a:ext>
            </a:extLst>
          </p:cNvPr>
          <p:cNvSpPr txBox="1"/>
          <p:nvPr/>
        </p:nvSpPr>
        <p:spPr>
          <a:xfrm>
            <a:off x="377889" y="500361"/>
            <a:ext cx="95125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Marketing Metrics Survey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32E161-7220-0B43-9C91-24C4B9DB97C2}"/>
              </a:ext>
            </a:extLst>
          </p:cNvPr>
          <p:cNvSpPr txBox="1"/>
          <p:nvPr/>
        </p:nvSpPr>
        <p:spPr>
          <a:xfrm>
            <a:off x="659364" y="2138351"/>
            <a:ext cx="62452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What type of social media marketing metrics should we be tracking to best measure ROI?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B6AB2B-2854-BA42-9108-DD8B08D0EC2A}"/>
              </a:ext>
            </a:extLst>
          </p:cNvPr>
          <p:cNvSpPr txBox="1"/>
          <p:nvPr/>
        </p:nvSpPr>
        <p:spPr>
          <a:xfrm>
            <a:off x="659364" y="3616309"/>
            <a:ext cx="334035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bg1"/>
                </a:solidFill>
              </a:rPr>
              <a:t>Top 3: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Post Reach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Post Engagement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Page Likes</a:t>
            </a:r>
          </a:p>
          <a:p>
            <a:endParaRPr lang="en-US" sz="4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726AB9-A848-1C4C-B045-8406A6E58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343" y="2052734"/>
            <a:ext cx="5575052" cy="459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46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E02A53-0F6A-B74D-9211-C0E2AA7F8994}"/>
              </a:ext>
            </a:extLst>
          </p:cNvPr>
          <p:cNvSpPr/>
          <p:nvPr/>
        </p:nvSpPr>
        <p:spPr>
          <a:xfrm>
            <a:off x="0" y="-1"/>
            <a:ext cx="12204440" cy="6858000"/>
          </a:xfrm>
          <a:prstGeom prst="rect">
            <a:avLst/>
          </a:prstGeom>
          <a:solidFill>
            <a:srgbClr val="75DA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1C9711-C745-A446-87AB-8ECC5D6149E0}"/>
              </a:ext>
            </a:extLst>
          </p:cNvPr>
          <p:cNvSpPr/>
          <p:nvPr/>
        </p:nvSpPr>
        <p:spPr>
          <a:xfrm>
            <a:off x="-12440" y="373223"/>
            <a:ext cx="6917093" cy="2250795"/>
          </a:xfrm>
          <a:prstGeom prst="rect">
            <a:avLst/>
          </a:prstGeom>
          <a:solidFill>
            <a:srgbClr val="00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082ED9-AF40-AB4E-B2E4-0CE2EF28B72F}"/>
              </a:ext>
            </a:extLst>
          </p:cNvPr>
          <p:cNvSpPr txBox="1"/>
          <p:nvPr/>
        </p:nvSpPr>
        <p:spPr>
          <a:xfrm>
            <a:off x="377890" y="500361"/>
            <a:ext cx="74971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Marketing Metrics Survey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32E161-7220-0B43-9C91-24C4B9DB97C2}"/>
              </a:ext>
            </a:extLst>
          </p:cNvPr>
          <p:cNvSpPr txBox="1"/>
          <p:nvPr/>
        </p:nvSpPr>
        <p:spPr>
          <a:xfrm>
            <a:off x="659364" y="2899883"/>
            <a:ext cx="53583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What type of website metrics should we be tracking to best measure ROI?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B6AB2B-2854-BA42-9108-DD8B08D0EC2A}"/>
              </a:ext>
            </a:extLst>
          </p:cNvPr>
          <p:cNvSpPr txBox="1"/>
          <p:nvPr/>
        </p:nvSpPr>
        <p:spPr>
          <a:xfrm>
            <a:off x="659364" y="4294166"/>
            <a:ext cx="623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Top 3 (two tied):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Application Button Clicks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Organic Search Traffic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Request Info Button Clicks (Tied)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Referral Search Traffic (Tied)</a:t>
            </a:r>
          </a:p>
          <a:p>
            <a:endParaRPr lang="en-US" sz="4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E9108B-1791-6F4F-AF31-DEFF973AE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543" y="158566"/>
            <a:ext cx="4533118" cy="654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5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E02A53-0F6A-B74D-9211-C0E2AA7F8994}"/>
              </a:ext>
            </a:extLst>
          </p:cNvPr>
          <p:cNvSpPr/>
          <p:nvPr/>
        </p:nvSpPr>
        <p:spPr>
          <a:xfrm>
            <a:off x="-12440" y="0"/>
            <a:ext cx="12204440" cy="6858000"/>
          </a:xfrm>
          <a:prstGeom prst="rect">
            <a:avLst/>
          </a:prstGeom>
          <a:solidFill>
            <a:srgbClr val="75DA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1C9711-C745-A446-87AB-8ECC5D6149E0}"/>
              </a:ext>
            </a:extLst>
          </p:cNvPr>
          <p:cNvSpPr/>
          <p:nvPr/>
        </p:nvSpPr>
        <p:spPr>
          <a:xfrm>
            <a:off x="-12440" y="373224"/>
            <a:ext cx="7038391" cy="1362270"/>
          </a:xfrm>
          <a:prstGeom prst="rect">
            <a:avLst/>
          </a:prstGeom>
          <a:solidFill>
            <a:srgbClr val="00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082ED9-AF40-AB4E-B2E4-0CE2EF28B72F}"/>
              </a:ext>
            </a:extLst>
          </p:cNvPr>
          <p:cNvSpPr txBox="1"/>
          <p:nvPr/>
        </p:nvSpPr>
        <p:spPr>
          <a:xfrm>
            <a:off x="377890" y="500361"/>
            <a:ext cx="78283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Open Discussion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940830-7B1B-8C48-A3AF-FF52ED641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2033" y="373224"/>
            <a:ext cx="2572077" cy="22964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FFDCFD-30D0-2A4D-8A28-B1C84EF69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364" y="2592354"/>
            <a:ext cx="10450832" cy="426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5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1566</TotalTime>
  <Words>161</Words>
  <Application>Microsoft Macintosh PowerPoint</Application>
  <PresentationFormat>Widescreen</PresentationFormat>
  <Paragraphs>50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Miller, Derek</dc:creator>
  <cp:lastModifiedBy>Miller, Derek</cp:lastModifiedBy>
  <cp:revision>26</cp:revision>
  <dcterms:created xsi:type="dcterms:W3CDTF">2019-04-25T16:56:42Z</dcterms:created>
  <dcterms:modified xsi:type="dcterms:W3CDTF">2019-04-26T19:03:40Z</dcterms:modified>
</cp:coreProperties>
</file>